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5" r:id="rId3"/>
    <p:sldId id="27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C8FF"/>
    <a:srgbClr val="B0FEEF"/>
    <a:srgbClr val="23FD8B"/>
    <a:srgbClr val="002496"/>
    <a:srgbClr val="72FED3"/>
    <a:srgbClr val="FE9A90"/>
    <a:srgbClr val="FE909A"/>
    <a:srgbClr val="FF0066"/>
    <a:srgbClr val="FF9797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FC80-40DF-48BB-AC29-4A0190D91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D2680C-8B5D-4B34-9597-F367D9E6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3525C-EC19-4FE5-8C52-3C714EFC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18F43-C7BB-4B18-B808-30D34CD2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1E355-4AB0-4450-A24D-47867219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7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46637-D247-4FFC-97C8-13D427FC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15D78-02D7-4A04-A5FE-B2A750D4D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98717-2091-4C57-A850-A95E1F035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D5FFB-440D-4F4A-8F26-BE75C6FE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C4AC9-E6B7-499A-8B02-217DD041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5ECE87-E31D-4B54-A87B-E5852321E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C495D-738B-4984-82C0-A4BA98DAD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B9AE8-35A1-4D3D-9887-49FABCDA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D512C-F882-43F6-BC6F-70A82573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BEE3C-8810-4D3E-B6EE-661B18F8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0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FB385-37DA-4F82-9085-2511337D2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A1E3E-6DDF-4DAB-A13D-F18FFDD90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1410F-1FB6-452F-AE59-2F431015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FAE8C-B5B4-4134-8905-E5A30229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A8264-DD77-419D-AB92-621549F2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6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23821-A272-4FE0-B3DC-51FDA6DF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F73FE-ED81-40B3-8267-538222049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BE62C-DAC4-4C09-B558-D6ED9F17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9D874-7CDC-4661-87A1-D80466D6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EAA99-1641-4876-ACF9-8A6F44F9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B8B70-8700-481B-A3B6-F1C17E3E1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E82A7-9B6A-474D-B14B-860C96969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0D804-A842-4425-A7D2-71092DA72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6B292-310D-41D7-89F8-3C8457A1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0DED4-D80D-470C-81C5-73AB51D04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9B28D-B6C6-4D4D-9E61-C2CAB5C6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8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89B8B-9C27-46BA-8D1D-B5C0DA5E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585F2-4F92-4A2C-AC4B-187914104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C3B74-124F-4C74-A804-830407561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1162F6-3ED3-41F9-8AB4-8D48CF22C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BFDF3-57C1-4593-A492-273DCEA12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6AE9E-B36B-4845-997A-A613A7E9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49674B-1BAB-4B83-A60E-3E97E14E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CE65BB-D092-4324-A183-FBBB77A0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4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A1F4-C13F-4C48-9561-0BE67D89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9FD227-286C-44AB-9973-038644B4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E3235-CDE0-4020-82E7-CFEEDD104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11D90-6BC5-459C-B333-522B1F2B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4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AFFCDF-CDC8-4ED1-9E41-5E5CA591E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B4F06-28DA-494B-AC5D-5DAD44C5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7944C-CB41-4CD0-A416-CEC03E0D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3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483C-0082-49AE-9F7C-3213B86A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AE0CB-AD84-4726-B978-F9BFB2451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61FDA-F5E5-4D63-986E-8C792AFEF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37450-8AC8-4686-8498-7E1B47D3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9D79F-A2BA-4C3D-8150-D539F2806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E9467-95CA-4025-837A-C0BA04D3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5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8531-CF82-48F3-B942-D76475B9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EFEA35-76CF-4799-A4FE-DA3367536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B0041-1C3E-4360-B422-942A3C933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7E028-882B-4F3A-B91B-F8EE271D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13BF0-3F0F-4052-AF1B-9C240FA07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D1141-0385-4895-AE2F-57F2594D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0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D3BE89-4B7D-4A79-BE37-45867A40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E5EB0-8A45-4810-9564-5FFC04423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8FFFD-9757-4BC5-9BEC-5CDC02B0B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C0AC2-985E-402F-A609-B11A043748B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A4C69-5282-4274-B038-5D6673139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A175F-BF94-496B-9115-722556189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3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50D5CC8-B3E7-4066-BA0E-E0A46853FC93}"/>
              </a:ext>
            </a:extLst>
          </p:cNvPr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  <a:solidFill>
            <a:srgbClr val="23FD8B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A2249A-DCCF-45B6-A9DD-CBB39157A514}"/>
                </a:ext>
              </a:extLst>
            </p:cNvPr>
            <p:cNvSpPr/>
            <p:nvPr/>
          </p:nvSpPr>
          <p:spPr>
            <a:xfrm>
              <a:off x="0" y="1"/>
              <a:ext cx="12192000" cy="6857999"/>
            </a:xfrm>
            <a:prstGeom prst="rect">
              <a:avLst/>
            </a:prstGeom>
            <a:solidFill>
              <a:srgbClr val="B0FEEF"/>
            </a:solidFill>
            <a:ln w="57150">
              <a:solidFill>
                <a:srgbClr val="0024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EC37F7-B8BE-4823-9466-898840785BC7}"/>
                </a:ext>
              </a:extLst>
            </p:cNvPr>
            <p:cNvSpPr txBox="1"/>
            <p:nvPr/>
          </p:nvSpPr>
          <p:spPr>
            <a:xfrm>
              <a:off x="555180" y="826404"/>
              <a:ext cx="10695916" cy="4304320"/>
            </a:xfrm>
            <a:prstGeom prst="rect">
              <a:avLst/>
            </a:prstGeom>
            <a:solidFill>
              <a:srgbClr val="B0FEEF"/>
            </a:solidFill>
          </p:spPr>
          <p:txBody>
            <a:bodyPr wrap="square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Georgia" panose="02040502050405020303" pitchFamily="18" charset="0"/>
                </a:rPr>
                <a:t>Imagine yourself as the woman at the well. How would you respond to Jesus?</a:t>
              </a:r>
              <a:endPara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Georgia" panose="02040502050405020303" pitchFamily="18" charset="0"/>
                </a:rPr>
                <a:t> </a:t>
              </a:r>
              <a:endPara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Georgia" panose="02040502050405020303" pitchFamily="18" charset="0"/>
                </a:rPr>
                <a:t>Who in our society is saying, “Give me a drink”?  What is your response 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Georgia" panose="02040502050405020303" pitchFamily="18" charset="0"/>
                </a:rPr>
                <a:t>to this person?</a:t>
              </a:r>
              <a:endPara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Georgia" panose="02040502050405020303" pitchFamily="18" charset="0"/>
                </a:rPr>
                <a:t> </a:t>
              </a:r>
              <a:endPara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Georgia" panose="02040502050405020303" pitchFamily="18" charset="0"/>
                </a:rPr>
                <a:t>Jesus is violating many norms 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Georgia" panose="02040502050405020303" pitchFamily="18" charset="0"/>
                </a:rPr>
                <a:t>with this conversation.  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Georgia" panose="02040502050405020303" pitchFamily="18" charset="0"/>
                </a:rPr>
                <a:t>When have you felt dismissed 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Georgia" panose="02040502050405020303" pitchFamily="18" charset="0"/>
                </a:rPr>
                <a:t>because of social norms?   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Georgia" panose="02040502050405020303" pitchFamily="18" charset="0"/>
                </a:rPr>
                <a:t>What social norms obscure 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Georgia" panose="02040502050405020303" pitchFamily="18" charset="0"/>
                </a:rPr>
                <a:t>your own ability to hear someone 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Georgia" panose="02040502050405020303" pitchFamily="18" charset="0"/>
                </a:rPr>
                <a:t>saying “Give me a drink”? </a:t>
              </a:r>
              <a:endParaRPr lang="en-US" sz="2000" dirty="0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5" name="Picture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EBBC3EF3-0F33-1BB1-B83A-3C4E41CA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80" y="2267448"/>
            <a:ext cx="6387546" cy="44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A2249A-DCCF-45B6-A9DD-CBB39157A514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2DC8FF"/>
          </a:solidFill>
          <a:ln w="76200">
            <a:solidFill>
              <a:srgbClr val="0024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2194E9-2F81-48EF-B721-5612EA5D87BD}"/>
              </a:ext>
            </a:extLst>
          </p:cNvPr>
          <p:cNvSpPr txBox="1"/>
          <p:nvPr/>
        </p:nvSpPr>
        <p:spPr>
          <a:xfrm>
            <a:off x="401746" y="939456"/>
            <a:ext cx="5510778" cy="4725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Arial Rounded MT Bold" panose="020F0704030504030204" pitchFamily="34" charset="0"/>
              </a:rPr>
              <a:t>How do you feel about God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Arial Rounded MT Bold" panose="020F0704030504030204" pitchFamily="34" charset="0"/>
              </a:rPr>
              <a:t>being vulnerable and seeking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Arial Rounded MT Bold" panose="020F0704030504030204" pitchFamily="34" charset="0"/>
              </a:rPr>
              <a:t>a relationship with you?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Arial Rounded MT Bold" panose="020F0704030504030204" pitchFamily="34" charset="0"/>
              </a:rPr>
              <a:t>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Arial Rounded MT Bold" panose="020F0704030504030204" pitchFamily="34" charset="0"/>
              </a:rPr>
              <a:t>Like Jesus, have you ever thirsted for someone you knew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Arial Rounded MT Bold" panose="020F0704030504030204" pitchFamily="34" charset="0"/>
              </a:rPr>
              <a:t>to be moved by God’s own Spirit?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Arial Rounded MT Bold" panose="020F0704030504030204" pitchFamily="34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Arial Rounded MT Bold" panose="020F0704030504030204" pitchFamily="34" charset="0"/>
              </a:rPr>
              <a:t>In what guise has a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latin typeface="Arial Rounded MT Bold" panose="020F0704030504030204" pitchFamily="34" charset="0"/>
              </a:rPr>
              <a:t>Photina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Arial Rounded MT Bold" panose="020F0704030504030204" pitchFamily="34" charset="0"/>
              </a:rPr>
              <a:t> come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Arial Rounded MT Bold" panose="020F0704030504030204" pitchFamily="34" charset="0"/>
              </a:rPr>
              <a:t>to you, enthusiastically inviting you to living water?</a:t>
            </a:r>
          </a:p>
        </p:txBody>
      </p:sp>
      <p:pic>
        <p:nvPicPr>
          <p:cNvPr id="5" name="Picture 4" descr="A body of water with trees around it and a sunset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3234A6EC-9A33-E2B6-9906-842B4406E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8" y="1047246"/>
            <a:ext cx="5700488" cy="42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6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A2249A-DCCF-45B6-A9DD-CBB39157A514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E9A90"/>
          </a:solidFill>
          <a:ln w="76200">
            <a:solidFill>
              <a:srgbClr val="0024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2194E9-2F81-48EF-B721-5612EA5D87BD}"/>
              </a:ext>
            </a:extLst>
          </p:cNvPr>
          <p:cNvSpPr txBox="1"/>
          <p:nvPr/>
        </p:nvSpPr>
        <p:spPr>
          <a:xfrm>
            <a:off x="6600802" y="972798"/>
            <a:ext cx="4480865" cy="3872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Georgia" panose="02040502050405020303" pitchFamily="18" charset="0"/>
              </a:rPr>
              <a:t>How do today’s reflections help you thirst for something more satisfying than material things?</a:t>
            </a:r>
            <a:endParaRPr lang="en-US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Georgia" panose="02040502050405020303" pitchFamily="18" charset="0"/>
              </a:rPr>
              <a:t> </a:t>
            </a:r>
            <a:endParaRPr lang="en-US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Georgia" panose="02040502050405020303" pitchFamily="18" charset="0"/>
              </a:rPr>
              <a:t>What well(s) do you tend to draw water from, even if it does not give lasting satisfaction?</a:t>
            </a:r>
            <a:endParaRPr lang="en-US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 descr="A picture containing outdoor, nature, canyon, sunset&#10;&#10;Description automatically generated">
            <a:extLst>
              <a:ext uri="{FF2B5EF4-FFF2-40B4-BE49-F238E27FC236}">
                <a16:creationId xmlns:a16="http://schemas.microsoft.com/office/drawing/2014/main" id="{10E77E88-186F-F238-67FA-40C1E8B82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490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61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5075</TotalTime>
  <Words>166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31</cp:revision>
  <dcterms:created xsi:type="dcterms:W3CDTF">2021-06-30T15:36:25Z</dcterms:created>
  <dcterms:modified xsi:type="dcterms:W3CDTF">2023-03-12T15:26:49Z</dcterms:modified>
</cp:coreProperties>
</file>