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a:srgbClr val="00602B"/>
    <a:srgbClr val="00863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9B7-8F3F-9F67-42BD-AA2F0761F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6C88E-182F-8D15-729E-B73B23DA0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435E14-84DE-FAAB-75B9-E7B986A6A1FD}"/>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5" name="Footer Placeholder 4">
            <a:extLst>
              <a:ext uri="{FF2B5EF4-FFF2-40B4-BE49-F238E27FC236}">
                <a16:creationId xmlns:a16="http://schemas.microsoft.com/office/drawing/2014/main" id="{4D24E95E-EEB9-9302-DB74-4FE9E5FF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7C31C-65F5-3961-8F58-9B59F587AC29}"/>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323225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5A38-7530-0D50-4248-DC83649FC3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8A7C5E-E3C9-03F6-352C-04C30A9D48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9A9E1-EB99-3C1F-2E6D-0ACE7C158B26}"/>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5" name="Footer Placeholder 4">
            <a:extLst>
              <a:ext uri="{FF2B5EF4-FFF2-40B4-BE49-F238E27FC236}">
                <a16:creationId xmlns:a16="http://schemas.microsoft.com/office/drawing/2014/main" id="{255A1C92-4AD1-A45A-3C65-738369C64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1D847-972E-1A28-2D2A-D258B6CE2BFD}"/>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113295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69C3D-AA5B-6469-3436-6796F43BB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060B9A-CB69-AC5D-FD1C-65300066A1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97A71-4954-85A1-05D5-84ACD0F1A15E}"/>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5" name="Footer Placeholder 4">
            <a:extLst>
              <a:ext uri="{FF2B5EF4-FFF2-40B4-BE49-F238E27FC236}">
                <a16:creationId xmlns:a16="http://schemas.microsoft.com/office/drawing/2014/main" id="{A4AE40E6-2CAB-1BD3-8DBD-5A8A29E9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B7C2-9CC3-B286-AB95-F16FBF5EAA11}"/>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13262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9FE3-CD56-6B0B-5A2A-8DF5CE261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1B9423-49AA-82D5-9006-7D8A78BD9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05937-4301-1AC9-3265-90E53321DC0F}"/>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5" name="Footer Placeholder 4">
            <a:extLst>
              <a:ext uri="{FF2B5EF4-FFF2-40B4-BE49-F238E27FC236}">
                <a16:creationId xmlns:a16="http://schemas.microsoft.com/office/drawing/2014/main" id="{E6FFD0A8-DFF6-A9FA-8AEC-02A61E742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2939A-7ADA-7213-F2B8-1CD567B9A403}"/>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343553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A70E-E695-522F-2CFB-6903B293A1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DA1521-9F32-7463-0848-85F1A925C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15CA84-E405-36CA-F86E-FAF112C3E107}"/>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5" name="Footer Placeholder 4">
            <a:extLst>
              <a:ext uri="{FF2B5EF4-FFF2-40B4-BE49-F238E27FC236}">
                <a16:creationId xmlns:a16="http://schemas.microsoft.com/office/drawing/2014/main" id="{1C251E99-8FDF-D7A8-2771-FFC2EBC44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02040-76AF-3BCC-210E-64BC65C862A2}"/>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50666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7CC3-2B29-C315-BA00-9002E996E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AEA03-9D69-8B0B-7785-2AD2E40BCF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7A29A4-2DF0-C2A1-0C61-858236753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CECF01-45D7-72D7-0318-48A135D206B9}"/>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6" name="Footer Placeholder 5">
            <a:extLst>
              <a:ext uri="{FF2B5EF4-FFF2-40B4-BE49-F238E27FC236}">
                <a16:creationId xmlns:a16="http://schemas.microsoft.com/office/drawing/2014/main" id="{D90A0EB1-7854-971D-C5A5-C87EA9C06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AE94C-C733-3E83-0BE8-26BB519239D5}"/>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144732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9E63-3892-908F-0E86-7FE6CB0C1F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04E2AB-DC68-BE3B-D544-2A76563CC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CB5AE-4AA1-997E-7623-16EC97DB92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0556C-03D5-E815-771E-629BD9ED6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B9121-5843-68DF-B055-0B04E5F08D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BF705A-D3B2-C21B-AA23-A9D2A1812042}"/>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8" name="Footer Placeholder 7">
            <a:extLst>
              <a:ext uri="{FF2B5EF4-FFF2-40B4-BE49-F238E27FC236}">
                <a16:creationId xmlns:a16="http://schemas.microsoft.com/office/drawing/2014/main" id="{6C6690F9-44C3-F700-ADA8-DF83A9AEB5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E8B476-3224-C966-85F4-C6442D08102B}"/>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309625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DD30-1E8D-7000-1AE0-48C758356F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558D1-4621-3505-96E6-C22147929235}"/>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4" name="Footer Placeholder 3">
            <a:extLst>
              <a:ext uri="{FF2B5EF4-FFF2-40B4-BE49-F238E27FC236}">
                <a16:creationId xmlns:a16="http://schemas.microsoft.com/office/drawing/2014/main" id="{64DEFDE5-3624-73FC-B9C1-74BB36C264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8E6B3-BCE4-E46E-4A78-B948A6B94E1B}"/>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124804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203CE-9446-44F7-1272-3AAF77DEECD4}"/>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3" name="Footer Placeholder 2">
            <a:extLst>
              <a:ext uri="{FF2B5EF4-FFF2-40B4-BE49-F238E27FC236}">
                <a16:creationId xmlns:a16="http://schemas.microsoft.com/office/drawing/2014/main" id="{E853107E-740E-F547-2A85-F452D8C0D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A3163E-A5E5-0D25-066D-3CDFBB2CE1AA}"/>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343702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7070-CEC9-DEE8-473A-CEC9D4674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F32A7-FCC1-1701-B7B3-BD7000D63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3DE865-19C1-5201-CADB-E3B6A5B6F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8FE1D-5387-3B45-9BC5-254C5FA74969}"/>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6" name="Footer Placeholder 5">
            <a:extLst>
              <a:ext uri="{FF2B5EF4-FFF2-40B4-BE49-F238E27FC236}">
                <a16:creationId xmlns:a16="http://schemas.microsoft.com/office/drawing/2014/main" id="{789AAF61-43A3-9C3A-AB64-75311EE5F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BBA7E-8F52-1AA4-1407-D4993640636C}"/>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148030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63EC-12BF-AB08-3C53-2ECB73C97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28CD1-026C-CE61-391A-9A4C48F23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505BEF-084F-0696-28B2-E64126FBA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4F92A-F5D1-4F8A-94C8-CBC097EBFBEA}"/>
              </a:ext>
            </a:extLst>
          </p:cNvPr>
          <p:cNvSpPr>
            <a:spLocks noGrp="1"/>
          </p:cNvSpPr>
          <p:nvPr>
            <p:ph type="dt" sz="half" idx="10"/>
          </p:nvPr>
        </p:nvSpPr>
        <p:spPr/>
        <p:txBody>
          <a:bodyPr/>
          <a:lstStyle/>
          <a:p>
            <a:fld id="{2E781BE5-809F-4884-AC3E-67A51E0C9CD9}" type="datetimeFigureOut">
              <a:rPr lang="en-US" smtClean="0"/>
              <a:t>6/18/2023</a:t>
            </a:fld>
            <a:endParaRPr lang="en-US"/>
          </a:p>
        </p:txBody>
      </p:sp>
      <p:sp>
        <p:nvSpPr>
          <p:cNvPr id="6" name="Footer Placeholder 5">
            <a:extLst>
              <a:ext uri="{FF2B5EF4-FFF2-40B4-BE49-F238E27FC236}">
                <a16:creationId xmlns:a16="http://schemas.microsoft.com/office/drawing/2014/main" id="{8A6BB461-D55F-5DF6-EA78-9D7D0155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88CA42-AE89-5D72-3C0C-4752B6B6CF43}"/>
              </a:ext>
            </a:extLst>
          </p:cNvPr>
          <p:cNvSpPr>
            <a:spLocks noGrp="1"/>
          </p:cNvSpPr>
          <p:nvPr>
            <p:ph type="sldNum" sz="quarter" idx="12"/>
          </p:nvPr>
        </p:nvSpPr>
        <p:spPr/>
        <p:txBody>
          <a:bodyPr/>
          <a:lstStyle/>
          <a:p>
            <a:fld id="{206447E5-C66F-4E71-B26F-C35CE45150D9}" type="slidenum">
              <a:rPr lang="en-US" smtClean="0"/>
              <a:t>‹#›</a:t>
            </a:fld>
            <a:endParaRPr lang="en-US"/>
          </a:p>
        </p:txBody>
      </p:sp>
    </p:spTree>
    <p:extLst>
      <p:ext uri="{BB962C8B-B14F-4D97-AF65-F5344CB8AC3E}">
        <p14:creationId xmlns:p14="http://schemas.microsoft.com/office/powerpoint/2010/main" val="292487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2CF4D-052A-865A-E6A1-7E27733D4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79E1C-758A-B79A-A153-224D78210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FDF62-CA34-676B-5910-F85F948C5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81BE5-809F-4884-AC3E-67A51E0C9CD9}" type="datetimeFigureOut">
              <a:rPr lang="en-US" smtClean="0"/>
              <a:t>6/18/2023</a:t>
            </a:fld>
            <a:endParaRPr lang="en-US"/>
          </a:p>
        </p:txBody>
      </p:sp>
      <p:sp>
        <p:nvSpPr>
          <p:cNvPr id="5" name="Footer Placeholder 4">
            <a:extLst>
              <a:ext uri="{FF2B5EF4-FFF2-40B4-BE49-F238E27FC236}">
                <a16:creationId xmlns:a16="http://schemas.microsoft.com/office/drawing/2014/main" id="{545A1CEC-398B-73B5-C1A4-D6CC02325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78E49-616B-73AA-2E78-000EA71AB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47E5-C66F-4E71-B26F-C35CE45150D9}" type="slidenum">
              <a:rPr lang="en-US" smtClean="0"/>
              <a:t>‹#›</a:t>
            </a:fld>
            <a:endParaRPr lang="en-US"/>
          </a:p>
        </p:txBody>
      </p:sp>
    </p:spTree>
    <p:extLst>
      <p:ext uri="{BB962C8B-B14F-4D97-AF65-F5344CB8AC3E}">
        <p14:creationId xmlns:p14="http://schemas.microsoft.com/office/powerpoint/2010/main" val="300584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862D7-2168-A926-3A32-C2DE0A7A7FB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5F7B2-88B9-94F6-5194-CC392A338B3A}"/>
              </a:ext>
            </a:extLst>
          </p:cNvPr>
          <p:cNvSpPr/>
          <p:nvPr/>
        </p:nvSpPr>
        <p:spPr>
          <a:xfrm>
            <a:off x="249382" y="152400"/>
            <a:ext cx="11693236"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474BDD-C479-CDF6-38BA-2C9324880DC6}"/>
              </a:ext>
            </a:extLst>
          </p:cNvPr>
          <p:cNvSpPr txBox="1"/>
          <p:nvPr/>
        </p:nvSpPr>
        <p:spPr>
          <a:xfrm>
            <a:off x="772492" y="1048935"/>
            <a:ext cx="3527683" cy="4661212"/>
          </a:xfrm>
          <a:prstGeom prst="rect">
            <a:avLst/>
          </a:prstGeom>
          <a:noFill/>
        </p:spPr>
        <p:txBody>
          <a:bodyPr wrap="square">
            <a:spAutoFit/>
          </a:bodyPr>
          <a:lstStyle/>
          <a:p>
            <a:pPr marL="0" marR="0">
              <a:lnSpc>
                <a:spcPct val="115000"/>
              </a:lnSpc>
              <a:spcBef>
                <a:spcPts val="0"/>
              </a:spcBef>
              <a:spcAft>
                <a:spcPts val="0"/>
              </a:spcAft>
            </a:pPr>
            <a:r>
              <a:rPr lang="en-US" sz="2000" b="1" kern="0" dirty="0">
                <a:solidFill>
                  <a:srgbClr val="00602B"/>
                </a:solidFill>
                <a:latin typeface="Arial Rounded MT Bold" panose="020F0704030504030204" pitchFamily="34" charset="0"/>
                <a:ea typeface="Calibri" panose="020F0502020204030204" pitchFamily="34" charset="0"/>
                <a:cs typeface="Calibri" panose="020F0502020204030204" pitchFamily="34" charset="0"/>
              </a:rPr>
              <a:t>W</a:t>
            </a:r>
            <a:r>
              <a:rPr lang="en-US" sz="2000" dirty="0">
                <a:solidFill>
                  <a:srgbClr val="00602B"/>
                </a:solidFill>
                <a:effectLst/>
                <a:latin typeface="Arial Rounded MT Bold" panose="020F0704030504030204" pitchFamily="34" charset="0"/>
                <a:ea typeface="Calibri" panose="020F0502020204030204" pitchFamily="34" charset="0"/>
                <a:cs typeface="Calibri" panose="020F0502020204030204" pitchFamily="34" charset="0"/>
              </a:rPr>
              <a:t>hat shepherding do you long for in your life?  </a:t>
            </a:r>
            <a:endParaRPr lang="en-US" sz="2000" dirty="0">
              <a:solidFill>
                <a:srgbClr val="00602B"/>
              </a:solidFill>
              <a:effectLst/>
              <a:latin typeface="Arial Rounded MT Bold" panose="020F0704030504030204" pitchFamily="34" charset="0"/>
              <a:ea typeface="Calibri" panose="020F0502020204030204" pitchFamily="34" charset="0"/>
            </a:endParaRPr>
          </a:p>
          <a:p>
            <a:pPr marL="0" marR="0">
              <a:lnSpc>
                <a:spcPct val="115000"/>
              </a:lnSpc>
              <a:spcBef>
                <a:spcPts val="0"/>
              </a:spcBef>
              <a:spcAft>
                <a:spcPts val="0"/>
              </a:spcAft>
            </a:pPr>
            <a:r>
              <a:rPr lang="en-US" sz="2000" dirty="0">
                <a:solidFill>
                  <a:srgbClr val="00602B"/>
                </a:solidFill>
                <a:effectLst/>
                <a:latin typeface="Arial Rounded MT Bold" panose="020F0704030504030204" pitchFamily="34" charset="0"/>
                <a:ea typeface="Calibri" panose="020F0502020204030204" pitchFamily="34" charset="0"/>
                <a:cs typeface="Calibri" panose="020F0502020204030204" pitchFamily="34" charset="0"/>
              </a:rPr>
              <a:t> </a:t>
            </a:r>
            <a:endParaRPr lang="en-US" sz="2000" dirty="0">
              <a:solidFill>
                <a:srgbClr val="00602B"/>
              </a:solidFill>
              <a:effectLst/>
              <a:latin typeface="Arial Rounded MT Bold" panose="020F0704030504030204" pitchFamily="34" charset="0"/>
              <a:ea typeface="Calibri" panose="020F0502020204030204" pitchFamily="34" charset="0"/>
            </a:endParaRPr>
          </a:p>
          <a:p>
            <a:pPr marL="0" marR="0">
              <a:lnSpc>
                <a:spcPct val="115000"/>
              </a:lnSpc>
              <a:spcBef>
                <a:spcPts val="0"/>
              </a:spcBef>
              <a:spcAft>
                <a:spcPts val="0"/>
              </a:spcAft>
            </a:pPr>
            <a:r>
              <a:rPr lang="en-US" sz="2000" dirty="0">
                <a:solidFill>
                  <a:srgbClr val="00602B"/>
                </a:solidFill>
                <a:effectLst/>
                <a:latin typeface="Arial Rounded MT Bold" panose="020F0704030504030204" pitchFamily="34" charset="0"/>
                <a:ea typeface="Calibri" panose="020F0502020204030204" pitchFamily="34" charset="0"/>
                <a:cs typeface="Calibri" panose="020F0502020204030204" pitchFamily="34" charset="0"/>
              </a:rPr>
              <a:t>What abundant harvest do you see that is ready and waiting for laborers?  How then are you to respond?  </a:t>
            </a:r>
            <a:endParaRPr lang="en-US" sz="2000" dirty="0">
              <a:solidFill>
                <a:srgbClr val="00602B"/>
              </a:solidFill>
              <a:effectLst/>
              <a:latin typeface="Arial Rounded MT Bold" panose="020F0704030504030204" pitchFamily="34" charset="0"/>
              <a:ea typeface="Calibri" panose="020F0502020204030204" pitchFamily="34" charset="0"/>
            </a:endParaRPr>
          </a:p>
          <a:p>
            <a:pPr marL="0" marR="0">
              <a:lnSpc>
                <a:spcPct val="115000"/>
              </a:lnSpc>
              <a:spcBef>
                <a:spcPts val="0"/>
              </a:spcBef>
              <a:spcAft>
                <a:spcPts val="0"/>
              </a:spcAft>
            </a:pPr>
            <a:r>
              <a:rPr lang="en-US" sz="2000" dirty="0">
                <a:solidFill>
                  <a:srgbClr val="00602B"/>
                </a:solidFill>
                <a:effectLst/>
                <a:latin typeface="Arial Rounded MT Bold" panose="020F0704030504030204" pitchFamily="34" charset="0"/>
                <a:ea typeface="Calibri" panose="020F0502020204030204" pitchFamily="34" charset="0"/>
                <a:cs typeface="Calibri" panose="020F0502020204030204" pitchFamily="34" charset="0"/>
              </a:rPr>
              <a:t> </a:t>
            </a:r>
            <a:endParaRPr lang="en-US" sz="2000" dirty="0">
              <a:solidFill>
                <a:srgbClr val="00602B"/>
              </a:solidFill>
              <a:effectLst/>
              <a:latin typeface="Arial Rounded MT Bold" panose="020F0704030504030204" pitchFamily="34" charset="0"/>
              <a:ea typeface="Calibri" panose="020F0502020204030204" pitchFamily="34" charset="0"/>
            </a:endParaRPr>
          </a:p>
          <a:p>
            <a:pPr marL="0" marR="0">
              <a:lnSpc>
                <a:spcPct val="115000"/>
              </a:lnSpc>
              <a:spcBef>
                <a:spcPts val="0"/>
              </a:spcBef>
              <a:spcAft>
                <a:spcPts val="0"/>
              </a:spcAft>
            </a:pPr>
            <a:r>
              <a:rPr lang="en-US" sz="2000" dirty="0">
                <a:solidFill>
                  <a:srgbClr val="00602B"/>
                </a:solidFill>
                <a:effectLst/>
                <a:latin typeface="Arial Rounded MT Bold" panose="020F0704030504030204" pitchFamily="34" charset="0"/>
                <a:ea typeface="Calibri" panose="020F0502020204030204" pitchFamily="34" charset="0"/>
                <a:cs typeface="Calibri" panose="020F0502020204030204" pitchFamily="34" charset="0"/>
              </a:rPr>
              <a:t>Jesus sent out the apostles to minister with miraculous compassion.  What are your own ways of compassionate ministry?</a:t>
            </a:r>
            <a:endParaRPr lang="en-US" sz="2000" b="1" kern="100" dirty="0">
              <a:solidFill>
                <a:srgbClr val="00602B"/>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13" name="Picture 12" descr="A group of animals grazing in a grassy field&#10;&#10;Description automatically generated with low confidence">
            <a:extLst>
              <a:ext uri="{FF2B5EF4-FFF2-40B4-BE49-F238E27FC236}">
                <a16:creationId xmlns:a16="http://schemas.microsoft.com/office/drawing/2014/main" id="{D3BCD1F7-1426-2ABB-CC35-BDC9A32D4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087" y="937342"/>
            <a:ext cx="6644421" cy="4983316"/>
          </a:xfrm>
          <a:prstGeom prst="rect">
            <a:avLst/>
          </a:prstGeom>
          <a:ln w="28575">
            <a:solidFill>
              <a:srgbClr val="00B0F0"/>
            </a:solidFill>
          </a:ln>
        </p:spPr>
      </p:pic>
    </p:spTree>
    <p:extLst>
      <p:ext uri="{BB962C8B-B14F-4D97-AF65-F5344CB8AC3E}">
        <p14:creationId xmlns:p14="http://schemas.microsoft.com/office/powerpoint/2010/main" val="393372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862D7-2168-A926-3A32-C2DE0A7A7FB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5F7B2-88B9-94F6-5194-CC392A338B3A}"/>
              </a:ext>
            </a:extLst>
          </p:cNvPr>
          <p:cNvSpPr/>
          <p:nvPr/>
        </p:nvSpPr>
        <p:spPr>
          <a:xfrm>
            <a:off x="249382" y="152400"/>
            <a:ext cx="11693236"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Alonzo</a:t>
            </a:r>
          </a:p>
        </p:txBody>
      </p:sp>
      <p:sp>
        <p:nvSpPr>
          <p:cNvPr id="3" name="TextBox 2">
            <a:extLst>
              <a:ext uri="{FF2B5EF4-FFF2-40B4-BE49-F238E27FC236}">
                <a16:creationId xmlns:a16="http://schemas.microsoft.com/office/drawing/2014/main" id="{3E474BDD-C479-CDF6-38BA-2C9324880DC6}"/>
              </a:ext>
            </a:extLst>
          </p:cNvPr>
          <p:cNvSpPr txBox="1"/>
          <p:nvPr/>
        </p:nvSpPr>
        <p:spPr>
          <a:xfrm>
            <a:off x="728860" y="859040"/>
            <a:ext cx="4231067" cy="5015155"/>
          </a:xfrm>
          <a:prstGeom prst="rect">
            <a:avLst/>
          </a:prstGeom>
          <a:noFill/>
        </p:spPr>
        <p:txBody>
          <a:bodyPr wrap="square">
            <a:spAutoFit/>
          </a:bodyPr>
          <a:lstStyle/>
          <a:p>
            <a:pPr marL="0" marR="0">
              <a:lnSpc>
                <a:spcPct val="115000"/>
              </a:lnSpc>
              <a:spcBef>
                <a:spcPts val="0"/>
              </a:spcBef>
              <a:spcAft>
                <a:spcPts val="0"/>
              </a:spcAft>
            </a:pPr>
            <a:r>
              <a:rPr lang="en-US" sz="2000" dirty="0">
                <a:solidFill>
                  <a:srgbClr val="00602B"/>
                </a:solidFill>
                <a:latin typeface="Arial Rounded MT Bold" panose="020F0704030504030204" pitchFamily="34" charset="0"/>
                <a:ea typeface="Calibri" panose="020F0502020204030204" pitchFamily="34" charset="0"/>
                <a:cs typeface="Calibri" panose="020F0502020204030204" pitchFamily="34" charset="0"/>
              </a:rPr>
              <a:t>What changes in how you act when you hear that you are to have “authority that comes from compassion”?   </a:t>
            </a:r>
          </a:p>
          <a:p>
            <a:pPr marL="0" marR="0">
              <a:lnSpc>
                <a:spcPct val="115000"/>
              </a:lnSpc>
              <a:spcBef>
                <a:spcPts val="0"/>
              </a:spcBef>
              <a:spcAft>
                <a:spcPts val="0"/>
              </a:spcAft>
            </a:pPr>
            <a:r>
              <a:rPr lang="en-US" sz="2000" dirty="0">
                <a:solidFill>
                  <a:srgbClr val="00602B"/>
                </a:solidFill>
                <a:latin typeface="Arial Rounded MT Bold" panose="020F07040305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2000" dirty="0">
                <a:solidFill>
                  <a:srgbClr val="00602B"/>
                </a:solidFill>
                <a:latin typeface="Arial Rounded MT Bold" panose="020F0704030504030204" pitchFamily="34" charset="0"/>
                <a:ea typeface="Calibri" panose="020F0502020204030204" pitchFamily="34" charset="0"/>
                <a:cs typeface="Calibri" panose="020F0502020204030204" pitchFamily="34" charset="0"/>
              </a:rPr>
              <a:t>How did you, or how could you, develop a habit of “looking at one another with hope”?</a:t>
            </a:r>
          </a:p>
          <a:p>
            <a:pPr marL="0" marR="0">
              <a:lnSpc>
                <a:spcPct val="115000"/>
              </a:lnSpc>
              <a:spcBef>
                <a:spcPts val="0"/>
              </a:spcBef>
              <a:spcAft>
                <a:spcPts val="0"/>
              </a:spcAft>
            </a:pPr>
            <a:r>
              <a:rPr lang="en-US" sz="2000" dirty="0">
                <a:solidFill>
                  <a:srgbClr val="00602B"/>
                </a:solidFill>
                <a:latin typeface="Arial Rounded MT Bold" panose="020F0704030504030204" pitchFamily="34" charset="0"/>
                <a:ea typeface="Calibri" panose="020F0502020204030204" pitchFamily="34" charset="0"/>
                <a:cs typeface="Calibri" panose="020F0502020204030204" pitchFamily="34" charset="0"/>
              </a:rPr>
              <a:t> </a:t>
            </a:r>
          </a:p>
          <a:p>
            <a:pPr marL="0" marR="0">
              <a:lnSpc>
                <a:spcPct val="115000"/>
              </a:lnSpc>
              <a:spcBef>
                <a:spcPts val="0"/>
              </a:spcBef>
              <a:spcAft>
                <a:spcPts val="0"/>
              </a:spcAft>
            </a:pPr>
            <a:r>
              <a:rPr lang="en-US" sz="2000" dirty="0">
                <a:solidFill>
                  <a:srgbClr val="00602B"/>
                </a:solidFill>
                <a:latin typeface="Arial Rounded MT Bold" panose="020F0704030504030204" pitchFamily="34" charset="0"/>
                <a:ea typeface="Calibri" panose="020F0502020204030204" pitchFamily="34" charset="0"/>
                <a:cs typeface="Calibri" panose="020F0502020204030204" pitchFamily="34" charset="0"/>
              </a:rPr>
              <a:t>What would it take for you to “look at the world as it could be” and see “a great harvest!” instead of the disasters that news media focus on?</a:t>
            </a:r>
          </a:p>
        </p:txBody>
      </p:sp>
      <p:pic>
        <p:nvPicPr>
          <p:cNvPr id="4" name="Picture 3" descr="A group of people working in a garden&#10;&#10;Description automatically generated">
            <a:extLst>
              <a:ext uri="{FF2B5EF4-FFF2-40B4-BE49-F238E27FC236}">
                <a16:creationId xmlns:a16="http://schemas.microsoft.com/office/drawing/2014/main" id="{CC949E13-B297-2B51-1A5A-872FCCFF7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927" y="908094"/>
            <a:ext cx="6556064" cy="4917048"/>
          </a:xfrm>
          <a:prstGeom prst="rect">
            <a:avLst/>
          </a:prstGeom>
        </p:spPr>
      </p:pic>
    </p:spTree>
    <p:extLst>
      <p:ext uri="{BB962C8B-B14F-4D97-AF65-F5344CB8AC3E}">
        <p14:creationId xmlns:p14="http://schemas.microsoft.com/office/powerpoint/2010/main" val="256163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862D7-2168-A926-3A32-C2DE0A7A7FB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55F7B2-88B9-94F6-5194-CC392A338B3A}"/>
              </a:ext>
            </a:extLst>
          </p:cNvPr>
          <p:cNvSpPr/>
          <p:nvPr/>
        </p:nvSpPr>
        <p:spPr>
          <a:xfrm>
            <a:off x="249382" y="152400"/>
            <a:ext cx="11693236" cy="6553200"/>
          </a:xfrm>
          <a:prstGeom prst="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474BDD-C479-CDF6-38BA-2C9324880DC6}"/>
              </a:ext>
            </a:extLst>
          </p:cNvPr>
          <p:cNvSpPr txBox="1"/>
          <p:nvPr/>
        </p:nvSpPr>
        <p:spPr>
          <a:xfrm>
            <a:off x="631193" y="530482"/>
            <a:ext cx="3286890" cy="5797036"/>
          </a:xfrm>
          <a:prstGeom prst="rect">
            <a:avLst/>
          </a:prstGeom>
          <a:noFill/>
        </p:spPr>
        <p:txBody>
          <a:bodyPr wrap="square">
            <a:spAutoFit/>
          </a:bodyPr>
          <a:lstStyle/>
          <a:p>
            <a:pPr marL="0" marR="0" fontAlgn="base">
              <a:lnSpc>
                <a:spcPct val="115000"/>
              </a:lnSpc>
              <a:spcBef>
                <a:spcPts val="0"/>
              </a:spcBef>
              <a:spcAft>
                <a:spcPts val="0"/>
              </a:spcAft>
            </a:pPr>
            <a:r>
              <a:rPr lang="en-US" dirty="0">
                <a:solidFill>
                  <a:srgbClr val="007A37"/>
                </a:solidFill>
                <a:latin typeface="Arial Rounded MT Bold" panose="020F0704030504030204" pitchFamily="34" charset="0"/>
                <a:ea typeface="Calibri" panose="020F0502020204030204" pitchFamily="34" charset="0"/>
                <a:cs typeface="Calibri" panose="020F0502020204030204" pitchFamily="34" charset="0"/>
              </a:rPr>
              <a:t>For whom do you find it hard to experience compassion?  What might you do differently?</a:t>
            </a:r>
          </a:p>
          <a:p>
            <a:pPr marL="0" marR="0" fontAlgn="base">
              <a:lnSpc>
                <a:spcPct val="115000"/>
              </a:lnSpc>
              <a:spcBef>
                <a:spcPts val="0"/>
              </a:spcBef>
              <a:spcAft>
                <a:spcPts val="0"/>
              </a:spcAft>
            </a:pPr>
            <a:r>
              <a:rPr lang="en-US" dirty="0">
                <a:solidFill>
                  <a:srgbClr val="007A37"/>
                </a:solidFill>
                <a:latin typeface="Arial Rounded MT Bold" panose="020F0704030504030204" pitchFamily="34" charset="0"/>
                <a:ea typeface="Calibri" panose="020F0502020204030204" pitchFamily="34" charset="0"/>
                <a:cs typeface="Calibri" panose="020F0502020204030204" pitchFamily="34" charset="0"/>
              </a:rPr>
              <a:t> </a:t>
            </a:r>
          </a:p>
          <a:p>
            <a:pPr marL="0" marR="0" fontAlgn="base">
              <a:lnSpc>
                <a:spcPct val="115000"/>
              </a:lnSpc>
              <a:spcBef>
                <a:spcPts val="0"/>
              </a:spcBef>
              <a:spcAft>
                <a:spcPts val="0"/>
              </a:spcAft>
            </a:pPr>
            <a:r>
              <a:rPr lang="en-US" dirty="0">
                <a:solidFill>
                  <a:srgbClr val="007A37"/>
                </a:solidFill>
                <a:latin typeface="Arial Rounded MT Bold" panose="020F0704030504030204" pitchFamily="34" charset="0"/>
                <a:ea typeface="Calibri" panose="020F0502020204030204" pitchFamily="34" charset="0"/>
                <a:cs typeface="Calibri" panose="020F0502020204030204" pitchFamily="34" charset="0"/>
              </a:rPr>
              <a:t>Think about a time when you experienced compassion for someone you thought of as an enemy.</a:t>
            </a:r>
          </a:p>
          <a:p>
            <a:pPr marL="0" marR="0" fontAlgn="base">
              <a:lnSpc>
                <a:spcPct val="115000"/>
              </a:lnSpc>
              <a:spcBef>
                <a:spcPts val="0"/>
              </a:spcBef>
              <a:spcAft>
                <a:spcPts val="0"/>
              </a:spcAft>
            </a:pPr>
            <a:r>
              <a:rPr lang="en-US" dirty="0">
                <a:solidFill>
                  <a:srgbClr val="007A37"/>
                </a:solidFill>
                <a:latin typeface="Arial Rounded MT Bold" panose="020F0704030504030204" pitchFamily="34" charset="0"/>
                <a:ea typeface="Calibri" panose="020F0502020204030204" pitchFamily="34" charset="0"/>
                <a:cs typeface="Calibri" panose="020F0502020204030204" pitchFamily="34" charset="0"/>
              </a:rPr>
              <a:t> </a:t>
            </a:r>
          </a:p>
          <a:p>
            <a:pPr marL="0" marR="0" fontAlgn="base">
              <a:lnSpc>
                <a:spcPct val="115000"/>
              </a:lnSpc>
              <a:spcBef>
                <a:spcPts val="0"/>
              </a:spcBef>
              <a:spcAft>
                <a:spcPts val="0"/>
              </a:spcAft>
            </a:pPr>
            <a:r>
              <a:rPr lang="en-US" dirty="0">
                <a:solidFill>
                  <a:srgbClr val="007A37"/>
                </a:solidFill>
                <a:latin typeface="Arial Rounded MT Bold" panose="020F0704030504030204" pitchFamily="34" charset="0"/>
                <a:ea typeface="Calibri" panose="020F0502020204030204" pitchFamily="34" charset="0"/>
                <a:cs typeface="Calibri" panose="020F0502020204030204" pitchFamily="34" charset="0"/>
              </a:rPr>
              <a:t>Talk with God about what happens inside you when you believe someone is seeking “to be happy and overcome suffering” at the expense of others.  Speak honestly to God and listen carefully. </a:t>
            </a:r>
            <a:endParaRPr lang="en-US" sz="2000" b="1" kern="100" dirty="0">
              <a:solidFill>
                <a:srgbClr val="007A37"/>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1CF0F7F-98B4-4873-FD31-7B8D0EAEE6B0}"/>
              </a:ext>
            </a:extLst>
          </p:cNvPr>
          <p:cNvPicPr>
            <a:picLocks noChangeAspect="1"/>
          </p:cNvPicPr>
          <p:nvPr/>
        </p:nvPicPr>
        <p:blipFill>
          <a:blip r:embed="rId2"/>
          <a:stretch>
            <a:fillRect/>
          </a:stretch>
        </p:blipFill>
        <p:spPr>
          <a:xfrm>
            <a:off x="4482759" y="1158635"/>
            <a:ext cx="7078048" cy="3981402"/>
          </a:xfrm>
          <a:prstGeom prst="rect">
            <a:avLst/>
          </a:prstGeom>
          <a:ln w="28575">
            <a:solidFill>
              <a:srgbClr val="00B0F0"/>
            </a:solidFill>
          </a:ln>
        </p:spPr>
      </p:pic>
    </p:spTree>
    <p:extLst>
      <p:ext uri="{BB962C8B-B14F-4D97-AF65-F5344CB8AC3E}">
        <p14:creationId xmlns:p14="http://schemas.microsoft.com/office/powerpoint/2010/main" val="1525791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204</Words>
  <Application>Microsoft Office PowerPoint</Application>
  <PresentationFormat>Widescreen</PresentationFormat>
  <Paragraphs>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Thompson</dc:creator>
  <cp:lastModifiedBy>Betty Thompson</cp:lastModifiedBy>
  <cp:revision>11</cp:revision>
  <dcterms:created xsi:type="dcterms:W3CDTF">2023-06-01T19:57:40Z</dcterms:created>
  <dcterms:modified xsi:type="dcterms:W3CDTF">2023-06-19T04:13:44Z</dcterms:modified>
</cp:coreProperties>
</file>