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5653"/>
    <a:srgbClr val="235146"/>
    <a:srgbClr val="28706D"/>
    <a:srgbClr val="3464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82" autoAdjust="0"/>
    <p:restoredTop sz="94660"/>
  </p:normalViewPr>
  <p:slideViewPr>
    <p:cSldViewPr snapToGrid="0">
      <p:cViewPr varScale="1">
        <p:scale>
          <a:sx n="69" d="100"/>
          <a:sy n="69" d="100"/>
        </p:scale>
        <p:origin x="105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6E536-0ED4-F5E2-C594-3FFFBD96FC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7ACCC8-C51D-B21E-2F5E-C46F7C02D8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F86443-8638-80C7-5EAE-342A8C83642D}"/>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5" name="Footer Placeholder 4">
            <a:extLst>
              <a:ext uri="{FF2B5EF4-FFF2-40B4-BE49-F238E27FC236}">
                <a16:creationId xmlns:a16="http://schemas.microsoft.com/office/drawing/2014/main" id="{3E5A3EA4-640F-2DCA-2AF5-F20F3544D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2DA612-DC29-C89C-ABDA-BD02E7E57EFE}"/>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313109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1CC0-B0D8-0F6E-8FB6-BAA6540981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A8399C-3274-BEDD-8D95-46796DD037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C132D-8CE7-0D9A-A0BF-D4CE321F9E68}"/>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5" name="Footer Placeholder 4">
            <a:extLst>
              <a:ext uri="{FF2B5EF4-FFF2-40B4-BE49-F238E27FC236}">
                <a16:creationId xmlns:a16="http://schemas.microsoft.com/office/drawing/2014/main" id="{3CE3D69B-70A9-95B5-6197-3723D074B7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82DE62-C6D8-6FCB-B7A4-9DDF97B8B6D8}"/>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1643721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E477CD-63AC-2206-B982-4B230D1A56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BA24AB-EE03-EF1D-56F3-709399EE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CC30B-D66F-5E57-63BB-ECBCF7205210}"/>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5" name="Footer Placeholder 4">
            <a:extLst>
              <a:ext uri="{FF2B5EF4-FFF2-40B4-BE49-F238E27FC236}">
                <a16:creationId xmlns:a16="http://schemas.microsoft.com/office/drawing/2014/main" id="{26C292E7-1DEB-47F4-9EE3-EDB62C073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E4B12-56F4-84B2-4A5D-1208641C8EB9}"/>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61614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0FA14-C43F-E333-AF63-2EECBE9D92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629608-81AB-3DF2-CA00-2ACD1F5E69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14326-E1ED-4228-5E4B-C1259E6C0F51}"/>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5" name="Footer Placeholder 4">
            <a:extLst>
              <a:ext uri="{FF2B5EF4-FFF2-40B4-BE49-F238E27FC236}">
                <a16:creationId xmlns:a16="http://schemas.microsoft.com/office/drawing/2014/main" id="{D8CB7C52-CB8F-679B-2D55-90945F5C0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B9F69-1558-5916-32AF-8DFF26DA3FCF}"/>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198301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FC81B-8CE0-FB89-C90B-4DDD069A9D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114F11-BA74-C988-B489-08223B510D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710402-1B37-7379-3CFF-F67CC09B6265}"/>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5" name="Footer Placeholder 4">
            <a:extLst>
              <a:ext uri="{FF2B5EF4-FFF2-40B4-BE49-F238E27FC236}">
                <a16:creationId xmlns:a16="http://schemas.microsoft.com/office/drawing/2014/main" id="{18748B3D-76F6-262E-3CF3-5B6A5963C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F272A-D045-9BD8-1195-0BC7569B1C7B}"/>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2269757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AB0A7-30C0-5F13-E9B8-CAEF5FD1EC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C2E49-5F73-4684-4BCB-C54C811F46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FF00C3-19F8-039C-65E1-2E9A2FFFF0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9BA32-D390-274B-23DF-1F41AF052B5B}"/>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6" name="Footer Placeholder 5">
            <a:extLst>
              <a:ext uri="{FF2B5EF4-FFF2-40B4-BE49-F238E27FC236}">
                <a16:creationId xmlns:a16="http://schemas.microsoft.com/office/drawing/2014/main" id="{7FBEF060-8ADE-B3D4-7467-5BFCAC5B92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C9A7A7-A06E-FDF5-169E-215AF8B78E96}"/>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297353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C294-5619-025E-74A0-498F334682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379AEE-446A-4B2C-8412-625E35A04E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A1C1B4-AAB6-46A2-17AA-184261B6DD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000559-724D-5C33-4C5A-9F002ACE44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A335A7-AEAD-C87B-3D06-1FE5AF520A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4B0B45-0BEA-CA84-DBCD-AED3ADBB18E4}"/>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8" name="Footer Placeholder 7">
            <a:extLst>
              <a:ext uri="{FF2B5EF4-FFF2-40B4-BE49-F238E27FC236}">
                <a16:creationId xmlns:a16="http://schemas.microsoft.com/office/drawing/2014/main" id="{DC7576FF-E7C9-752D-5091-4D3AA2DD97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C0B633-F150-1825-A6C2-763AF62BD8E5}"/>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319127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56B4E-ED1F-F4ED-6B97-C06EB401A0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1A43CE-B8F3-DC04-3128-E75ECF786B4E}"/>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4" name="Footer Placeholder 3">
            <a:extLst>
              <a:ext uri="{FF2B5EF4-FFF2-40B4-BE49-F238E27FC236}">
                <a16:creationId xmlns:a16="http://schemas.microsoft.com/office/drawing/2014/main" id="{70116C15-3D0D-CDF9-1904-1C3355F759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91BEB0-E53A-5D26-8243-FA7936033946}"/>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243154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B08E5D-3389-F533-6A6E-AB319D8B2AC3}"/>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3" name="Footer Placeholder 2">
            <a:extLst>
              <a:ext uri="{FF2B5EF4-FFF2-40B4-BE49-F238E27FC236}">
                <a16:creationId xmlns:a16="http://schemas.microsoft.com/office/drawing/2014/main" id="{01DE2F3A-39CB-88F7-BCBB-190970B7E9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7CC4E6-EC28-A85C-85C9-F11E1DD373CA}"/>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290170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AC894-B6CD-EC0C-F66D-FF29B687E8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FC4CCC-906A-F3B4-7C64-9597E92788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24AF72-2A02-6F86-916B-CC0ACC5B00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9A6033-6E01-C69D-F3D0-559C47055AD2}"/>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6" name="Footer Placeholder 5">
            <a:extLst>
              <a:ext uri="{FF2B5EF4-FFF2-40B4-BE49-F238E27FC236}">
                <a16:creationId xmlns:a16="http://schemas.microsoft.com/office/drawing/2014/main" id="{6C2CF497-5F54-6D51-7D93-AF0FAEAEDD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307170-7F15-BF0E-AAA7-F8070A1B15A4}"/>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16769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F4194-DCCD-A274-5349-5CD9F79BE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139229-AFDC-F4A5-DBC2-15258049A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1EA489-815C-0F52-4456-C056C7EF0B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1399D6-431C-2BC0-B024-62E83142EE77}"/>
              </a:ext>
            </a:extLst>
          </p:cNvPr>
          <p:cNvSpPr>
            <a:spLocks noGrp="1"/>
          </p:cNvSpPr>
          <p:nvPr>
            <p:ph type="dt" sz="half" idx="10"/>
          </p:nvPr>
        </p:nvSpPr>
        <p:spPr/>
        <p:txBody>
          <a:bodyPr/>
          <a:lstStyle/>
          <a:p>
            <a:fld id="{C576E8FB-8CAB-4197-A123-AD8EC363CC0A}" type="datetimeFigureOut">
              <a:rPr lang="en-US" smtClean="0"/>
              <a:t>7/2/2023</a:t>
            </a:fld>
            <a:endParaRPr lang="en-US"/>
          </a:p>
        </p:txBody>
      </p:sp>
      <p:sp>
        <p:nvSpPr>
          <p:cNvPr id="6" name="Footer Placeholder 5">
            <a:extLst>
              <a:ext uri="{FF2B5EF4-FFF2-40B4-BE49-F238E27FC236}">
                <a16:creationId xmlns:a16="http://schemas.microsoft.com/office/drawing/2014/main" id="{B274A966-0F83-51A0-7542-8467E95504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69DDF1-5498-2378-59A2-EEE3AFA877C9}"/>
              </a:ext>
            </a:extLst>
          </p:cNvPr>
          <p:cNvSpPr>
            <a:spLocks noGrp="1"/>
          </p:cNvSpPr>
          <p:nvPr>
            <p:ph type="sldNum" sz="quarter" idx="12"/>
          </p:nvPr>
        </p:nvSpPr>
        <p:spPr/>
        <p:txBody>
          <a:bodyPr/>
          <a:lstStyle/>
          <a:p>
            <a:fld id="{AA6C79E3-9D62-4731-A928-7B45B0FB99B5}" type="slidenum">
              <a:rPr lang="en-US" smtClean="0"/>
              <a:t>‹#›</a:t>
            </a:fld>
            <a:endParaRPr lang="en-US"/>
          </a:p>
        </p:txBody>
      </p:sp>
    </p:spTree>
    <p:extLst>
      <p:ext uri="{BB962C8B-B14F-4D97-AF65-F5344CB8AC3E}">
        <p14:creationId xmlns:p14="http://schemas.microsoft.com/office/powerpoint/2010/main" val="81038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CE0F9-82E3-F8F9-AFF1-F38051901B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4668F8-DC9F-F7F9-B52B-7937AF06F3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7E3A1-2B8A-9C2E-819B-4109B991EB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6E8FB-8CAB-4197-A123-AD8EC363CC0A}" type="datetimeFigureOut">
              <a:rPr lang="en-US" smtClean="0"/>
              <a:t>7/2/2023</a:t>
            </a:fld>
            <a:endParaRPr lang="en-US"/>
          </a:p>
        </p:txBody>
      </p:sp>
      <p:sp>
        <p:nvSpPr>
          <p:cNvPr id="5" name="Footer Placeholder 4">
            <a:extLst>
              <a:ext uri="{FF2B5EF4-FFF2-40B4-BE49-F238E27FC236}">
                <a16:creationId xmlns:a16="http://schemas.microsoft.com/office/drawing/2014/main" id="{6B11C4EE-E23F-4ECF-4BBD-6E7602BF4F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605B8C-37AD-00CF-3902-013A262D92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C79E3-9D62-4731-A928-7B45B0FB99B5}" type="slidenum">
              <a:rPr lang="en-US" smtClean="0"/>
              <a:t>‹#›</a:t>
            </a:fld>
            <a:endParaRPr lang="en-US"/>
          </a:p>
        </p:txBody>
      </p:sp>
    </p:spTree>
    <p:extLst>
      <p:ext uri="{BB962C8B-B14F-4D97-AF65-F5344CB8AC3E}">
        <p14:creationId xmlns:p14="http://schemas.microsoft.com/office/powerpoint/2010/main" val="3638286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qv3Ym8hSIE4?start=15&amp;feature=oembed"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qv3Ym8hSIE4?start=15&amp;feature=oembed"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EDA1FB-F43E-2B5B-9FAA-28B5D35AF4CC}"/>
              </a:ext>
            </a:extLst>
          </p:cNvPr>
          <p:cNvSpPr/>
          <p:nvPr/>
        </p:nvSpPr>
        <p:spPr>
          <a:xfrm>
            <a:off x="0" y="0"/>
            <a:ext cx="12192000" cy="6858000"/>
          </a:xfrm>
          <a:prstGeom prst="rect">
            <a:avLst/>
          </a:prstGeom>
          <a:solidFill>
            <a:srgbClr val="1E5653"/>
          </a:solidFill>
          <a:ln>
            <a:solidFill>
              <a:srgbClr val="2351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9C41B6D-F179-CA56-848E-F0E898B84FFD}"/>
              </a:ext>
            </a:extLst>
          </p:cNvPr>
          <p:cNvSpPr txBox="1"/>
          <p:nvPr/>
        </p:nvSpPr>
        <p:spPr>
          <a:xfrm>
            <a:off x="214745" y="4040149"/>
            <a:ext cx="11762509" cy="2415341"/>
          </a:xfrm>
          <a:prstGeom prst="rect">
            <a:avLst/>
          </a:prstGeom>
          <a:noFill/>
        </p:spPr>
        <p:txBody>
          <a:bodyPr wrap="square">
            <a:spAutoFit/>
          </a:bodyPr>
          <a:lstStyle/>
          <a:p>
            <a:pPr marL="0" marR="0" algn="ctr">
              <a:lnSpc>
                <a:spcPct val="115000"/>
              </a:lnSpc>
              <a:spcBef>
                <a:spcPts val="0"/>
              </a:spcBef>
              <a:spcAft>
                <a:spcPts val="0"/>
              </a:spcAft>
            </a:pPr>
            <a:r>
              <a:rPr lang="en-US" sz="1900" dirty="0">
                <a:solidFill>
                  <a:schemeClr val="bg1"/>
                </a:solidFill>
                <a:latin typeface="Arial Rounded MT Bold" panose="020F0704030504030204" pitchFamily="34" charset="0"/>
                <a:cs typeface="Calibri" panose="020F0502020204030204" pitchFamily="34" charset="0"/>
              </a:rPr>
              <a:t>What might you offer to a loyal friend who has given you food and a special place to stay whenever you are in town? How might you pray for this hospitable person?</a:t>
            </a:r>
          </a:p>
          <a:p>
            <a:pPr marL="0" marR="0" algn="ctr">
              <a:lnSpc>
                <a:spcPct val="115000"/>
              </a:lnSpc>
              <a:spcBef>
                <a:spcPts val="0"/>
              </a:spcBef>
              <a:spcAft>
                <a:spcPts val="0"/>
              </a:spcAft>
            </a:pPr>
            <a:endParaRPr lang="en-US" sz="1900" dirty="0">
              <a:solidFill>
                <a:schemeClr val="bg1"/>
              </a:solidFill>
              <a:latin typeface="Arial Rounded MT Bold" panose="020F0704030504030204" pitchFamily="34" charset="0"/>
              <a:cs typeface="Calibri" panose="020F0502020204030204" pitchFamily="34" charset="0"/>
            </a:endParaRPr>
          </a:p>
          <a:p>
            <a:pPr marL="0" marR="0" algn="ctr">
              <a:lnSpc>
                <a:spcPct val="115000"/>
              </a:lnSpc>
              <a:spcBef>
                <a:spcPts val="0"/>
              </a:spcBef>
            </a:pPr>
            <a:r>
              <a:rPr lang="en-US" sz="1900" dirty="0">
                <a:solidFill>
                  <a:schemeClr val="bg1"/>
                </a:solidFill>
                <a:latin typeface="Arial Rounded MT Bold" panose="020F0704030504030204" pitchFamily="34" charset="0"/>
                <a:cs typeface="Calibri" panose="020F0502020204030204" pitchFamily="34" charset="0"/>
              </a:rPr>
              <a:t>How would you react in prayer to your neighbor who has giving you hospitality? Or what you say?</a:t>
            </a:r>
          </a:p>
          <a:p>
            <a:pPr marL="0" marR="0" algn="ctr">
              <a:lnSpc>
                <a:spcPct val="115000"/>
              </a:lnSpc>
              <a:spcBef>
                <a:spcPts val="0"/>
              </a:spcBef>
            </a:pPr>
            <a:r>
              <a:rPr lang="en-US" sz="1900" dirty="0">
                <a:solidFill>
                  <a:schemeClr val="bg1"/>
                </a:solidFill>
                <a:latin typeface="Arial Rounded MT Bold" panose="020F0704030504030204" pitchFamily="34" charset="0"/>
                <a:cs typeface="Calibri" panose="020F0502020204030204" pitchFamily="34" charset="0"/>
              </a:rPr>
              <a:t> </a:t>
            </a:r>
          </a:p>
          <a:p>
            <a:pPr marL="0" marR="0" algn="ctr">
              <a:lnSpc>
                <a:spcPct val="115000"/>
              </a:lnSpc>
              <a:spcBef>
                <a:spcPts val="0"/>
              </a:spcBef>
              <a:spcAft>
                <a:spcPts val="800"/>
              </a:spcAft>
            </a:pPr>
            <a:r>
              <a:rPr lang="en-US" sz="1900" dirty="0">
                <a:solidFill>
                  <a:schemeClr val="bg1"/>
                </a:solidFill>
                <a:latin typeface="Arial Rounded MT Bold" panose="020F0704030504030204" pitchFamily="34" charset="0"/>
                <a:cs typeface="Calibri" panose="020F0502020204030204" pitchFamily="34" charset="0"/>
              </a:rPr>
              <a:t>What would you offer to a stranger who has lost home and/or family? How do you react to the family needing so much?  How would you pray?</a:t>
            </a:r>
          </a:p>
        </p:txBody>
      </p:sp>
      <p:pic>
        <p:nvPicPr>
          <p:cNvPr id="6" name="Picture 5">
            <a:extLst>
              <a:ext uri="{FF2B5EF4-FFF2-40B4-BE49-F238E27FC236}">
                <a16:creationId xmlns:a16="http://schemas.microsoft.com/office/drawing/2014/main" id="{75CAE531-101D-9393-361B-60CB4948AC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6305" y="335072"/>
            <a:ext cx="5651788" cy="3391073"/>
          </a:xfrm>
          <a:prstGeom prst="rect">
            <a:avLst/>
          </a:prstGeom>
          <a:ln w="28575">
            <a:solidFill>
              <a:schemeClr val="bg1"/>
            </a:solidFill>
          </a:ln>
        </p:spPr>
      </p:pic>
      <p:pic>
        <p:nvPicPr>
          <p:cNvPr id="3" name="Online Media 2" title="The Mindfulness Bell - Plum Village">
            <a:hlinkClick r:id="" action="ppaction://media"/>
            <a:extLst>
              <a:ext uri="{FF2B5EF4-FFF2-40B4-BE49-F238E27FC236}">
                <a16:creationId xmlns:a16="http://schemas.microsoft.com/office/drawing/2014/main" id="{94A9AFB5-CE5A-DB6A-4DED-89C2E79ADA9D}"/>
              </a:ext>
            </a:extLst>
          </p:cNvPr>
          <p:cNvPicPr>
            <a:picLocks noRot="1" noChangeAspect="1"/>
          </p:cNvPicPr>
          <p:nvPr>
            <a:videoFile r:link="rId1"/>
          </p:nvPr>
        </p:nvPicPr>
        <p:blipFill>
          <a:blip r:embed="rId4"/>
          <a:stretch>
            <a:fillRect/>
          </a:stretch>
        </p:blipFill>
        <p:spPr>
          <a:xfrm>
            <a:off x="11207111" y="402510"/>
            <a:ext cx="652379" cy="489284"/>
          </a:xfrm>
          <a:prstGeom prst="rect">
            <a:avLst/>
          </a:prstGeom>
        </p:spPr>
      </p:pic>
    </p:spTree>
    <p:extLst>
      <p:ext uri="{BB962C8B-B14F-4D97-AF65-F5344CB8AC3E}">
        <p14:creationId xmlns:p14="http://schemas.microsoft.com/office/powerpoint/2010/main" val="381514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D0ACF7-25D7-C6EB-F583-4CCB79C88816}"/>
              </a:ext>
            </a:extLst>
          </p:cNvPr>
          <p:cNvSpPr/>
          <p:nvPr/>
        </p:nvSpPr>
        <p:spPr>
          <a:xfrm>
            <a:off x="0" y="0"/>
            <a:ext cx="12192000" cy="6858000"/>
          </a:xfrm>
          <a:prstGeom prst="rect">
            <a:avLst/>
          </a:prstGeom>
          <a:solidFill>
            <a:srgbClr val="1E565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8706D"/>
              </a:solidFill>
            </a:endParaRPr>
          </a:p>
        </p:txBody>
      </p:sp>
      <p:sp>
        <p:nvSpPr>
          <p:cNvPr id="3" name="TextBox 2">
            <a:extLst>
              <a:ext uri="{FF2B5EF4-FFF2-40B4-BE49-F238E27FC236}">
                <a16:creationId xmlns:a16="http://schemas.microsoft.com/office/drawing/2014/main" id="{9B49F9D2-6A89-ACC7-BC98-7AA2FFDD4476}"/>
              </a:ext>
            </a:extLst>
          </p:cNvPr>
          <p:cNvSpPr txBox="1"/>
          <p:nvPr/>
        </p:nvSpPr>
        <p:spPr>
          <a:xfrm>
            <a:off x="391157" y="514371"/>
            <a:ext cx="4154659" cy="5322932"/>
          </a:xfrm>
          <a:prstGeom prst="rect">
            <a:avLst/>
          </a:prstGeom>
          <a:noFill/>
        </p:spPr>
        <p:txBody>
          <a:bodyPr wrap="square">
            <a:spAutoFit/>
          </a:bodyPr>
          <a:lstStyle/>
          <a:p>
            <a:pPr marL="0" marR="0">
              <a:lnSpc>
                <a:spcPct val="115000"/>
              </a:lnSpc>
              <a:spcBef>
                <a:spcPts val="0"/>
              </a:spcBef>
              <a:spcAft>
                <a:spcPts val="0"/>
              </a:spcAft>
            </a:pPr>
            <a:r>
              <a:rPr lang="en-US" sz="2000" dirty="0">
                <a:solidFill>
                  <a:schemeClr val="bg1"/>
                </a:solidFill>
                <a:effectLst/>
                <a:latin typeface="Arial Rounded MT Bold" panose="020F0704030504030204" pitchFamily="34" charset="0"/>
                <a:ea typeface="Times New Roman" panose="02020603050405020304" pitchFamily="18" charset="0"/>
                <a:cs typeface="Calibri" panose="020F0502020204030204" pitchFamily="34" charset="0"/>
              </a:rPr>
              <a:t>What is your first reaction when hearing this gospel reading? What might you say to the person next to you? Or how would you pray?</a:t>
            </a:r>
            <a:endParaRPr lang="en-US" sz="20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2000" dirty="0">
                <a:solidFill>
                  <a:schemeClr val="bg1"/>
                </a:solidFill>
                <a:effectLst/>
                <a:latin typeface="Arial Rounded MT Bold" panose="020F0704030504030204" pitchFamily="34" charset="0"/>
                <a:ea typeface="Times New Roman" panose="02020603050405020304" pitchFamily="18" charset="0"/>
                <a:cs typeface="Calibri" panose="020F0502020204030204" pitchFamily="34" charset="0"/>
              </a:rPr>
              <a:t> </a:t>
            </a:r>
            <a:endParaRPr lang="en-US" sz="20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200"/>
              </a:spcAft>
            </a:pPr>
            <a:r>
              <a:rPr lang="en-US" sz="2000" dirty="0">
                <a:solidFill>
                  <a:schemeClr val="bg1"/>
                </a:solidFill>
                <a:effectLst/>
                <a:latin typeface="Arial Rounded MT Bold" panose="020F0704030504030204" pitchFamily="34" charset="0"/>
                <a:ea typeface="Times New Roman" panose="02020603050405020304" pitchFamily="18" charset="0"/>
                <a:cs typeface="Calibri" panose="020F0502020204030204" pitchFamily="34" charset="0"/>
              </a:rPr>
              <a:t>In reflection how do you respond to: “Whoever receives you receives me,</a:t>
            </a:r>
            <a:br>
              <a:rPr lang="en-US" sz="2000" dirty="0">
                <a:solidFill>
                  <a:schemeClr val="bg1"/>
                </a:solidFill>
                <a:effectLst/>
                <a:latin typeface="Arial Rounded MT Bold" panose="020F0704030504030204" pitchFamily="34" charset="0"/>
                <a:ea typeface="Times New Roman" panose="02020603050405020304" pitchFamily="18" charset="0"/>
                <a:cs typeface="Calibri" panose="020F0502020204030204" pitchFamily="34" charset="0"/>
              </a:rPr>
            </a:br>
            <a:r>
              <a:rPr lang="en-US" sz="2000" dirty="0">
                <a:solidFill>
                  <a:schemeClr val="bg1"/>
                </a:solidFill>
                <a:effectLst/>
                <a:latin typeface="Arial Rounded MT Bold" panose="020F0704030504030204" pitchFamily="34" charset="0"/>
                <a:ea typeface="Times New Roman" panose="02020603050405020304" pitchFamily="18" charset="0"/>
                <a:cs typeface="Calibri" panose="020F0502020204030204" pitchFamily="34" charset="0"/>
              </a:rPr>
              <a:t>and whoever receives me receives the one who sent me”?</a:t>
            </a:r>
          </a:p>
          <a:p>
            <a:pPr marL="0" marR="0">
              <a:lnSpc>
                <a:spcPct val="115000"/>
              </a:lnSpc>
              <a:spcBef>
                <a:spcPts val="1200"/>
              </a:spcBef>
              <a:spcAft>
                <a:spcPts val="1200"/>
              </a:spcAft>
            </a:pPr>
            <a:r>
              <a:rPr lang="en-US" sz="2000" dirty="0">
                <a:solidFill>
                  <a:schemeClr val="bg1"/>
                </a:solidFill>
                <a:effectLst/>
                <a:latin typeface="Arial Rounded MT Bold" panose="020F0704030504030204" pitchFamily="34" charset="0"/>
                <a:ea typeface="Times New Roman" panose="02020603050405020304" pitchFamily="18" charset="0"/>
                <a:cs typeface="Calibri" panose="020F0502020204030204" pitchFamily="34" charset="0"/>
              </a:rPr>
              <a:t>How would you offer a prayer in response to Matthew, who gives us this mandate?</a:t>
            </a:r>
            <a:endParaRPr lang="en-US" sz="20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E77C3DB2-5F57-F8B4-3F36-7B18BB2862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36973" y="548131"/>
            <a:ext cx="7054850" cy="4884127"/>
          </a:xfrm>
          <a:prstGeom prst="rect">
            <a:avLst/>
          </a:prstGeom>
          <a:noFill/>
          <a:ln w="28575">
            <a:solidFill>
              <a:schemeClr val="bg1"/>
            </a:solidFill>
          </a:ln>
        </p:spPr>
      </p:pic>
      <p:pic>
        <p:nvPicPr>
          <p:cNvPr id="2" name="Online Media 2" title="The Mindfulness Bell - Plum Village">
            <a:hlinkClick r:id="" action="ppaction://media"/>
            <a:extLst>
              <a:ext uri="{FF2B5EF4-FFF2-40B4-BE49-F238E27FC236}">
                <a16:creationId xmlns:a16="http://schemas.microsoft.com/office/drawing/2014/main" id="{8FC04C2B-CEF6-6E6C-171B-996617AAF253}"/>
              </a:ext>
            </a:extLst>
          </p:cNvPr>
          <p:cNvPicPr>
            <a:picLocks noRot="1" noChangeAspect="1"/>
          </p:cNvPicPr>
          <p:nvPr>
            <a:videoFile r:link="rId1"/>
          </p:nvPr>
        </p:nvPicPr>
        <p:blipFill>
          <a:blip r:embed="rId4"/>
          <a:stretch>
            <a:fillRect/>
          </a:stretch>
        </p:blipFill>
        <p:spPr>
          <a:xfrm>
            <a:off x="11226152" y="5693262"/>
            <a:ext cx="765671" cy="574253"/>
          </a:xfrm>
          <a:prstGeom prst="rect">
            <a:avLst/>
          </a:prstGeom>
        </p:spPr>
      </p:pic>
    </p:spTree>
    <p:extLst>
      <p:ext uri="{BB962C8B-B14F-4D97-AF65-F5344CB8AC3E}">
        <p14:creationId xmlns:p14="http://schemas.microsoft.com/office/powerpoint/2010/main" val="386458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2"/>
                                        </p:tgtEl>
                                      </p:cBhvr>
                                    </p:cmd>
                                  </p:childTnLst>
                                </p:cTn>
                              </p:par>
                            </p:childTnLst>
                          </p:cTn>
                        </p:par>
                      </p:childTnLst>
                    </p:cTn>
                  </p:par>
                </p:childTnLst>
              </p:cTn>
              <p:nextCondLst>
                <p:cond evt="onClick" delay="0">
                  <p:tgtEl>
                    <p:spTgt spid="2"/>
                  </p:tgtEl>
                </p:cond>
              </p:nextCondLst>
            </p:seq>
            <p:video>
              <p:cMediaNode vol="80000">
                <p:cTn id="12" fill="hold" display="0">
                  <p:stCondLst>
                    <p:cond delay="indefinite"/>
                  </p:stCondLst>
                </p:cTn>
                <p:tgtEl>
                  <p:spTgt spid="2"/>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D743BC-26D8-3104-4DEA-5532A528B9FD}"/>
              </a:ext>
            </a:extLst>
          </p:cNvPr>
          <p:cNvSpPr/>
          <p:nvPr/>
        </p:nvSpPr>
        <p:spPr>
          <a:xfrm>
            <a:off x="0" y="0"/>
            <a:ext cx="12192000" cy="6858000"/>
          </a:xfrm>
          <a:prstGeom prst="rect">
            <a:avLst/>
          </a:prstGeom>
          <a:solidFill>
            <a:srgbClr val="235146"/>
          </a:solidFill>
          <a:ln>
            <a:solidFill>
              <a:srgbClr val="2351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FC65F9A-BC1E-40BF-EAE4-C7E514F5E5E7}"/>
              </a:ext>
            </a:extLst>
          </p:cNvPr>
          <p:cNvSpPr txBox="1"/>
          <p:nvPr/>
        </p:nvSpPr>
        <p:spPr>
          <a:xfrm>
            <a:off x="409274" y="387369"/>
            <a:ext cx="4170218" cy="5723042"/>
          </a:xfrm>
          <a:prstGeom prst="rect">
            <a:avLst/>
          </a:prstGeom>
          <a:noFill/>
        </p:spPr>
        <p:txBody>
          <a:bodyPr wrap="square">
            <a:spAutoFit/>
          </a:bodyPr>
          <a:lstStyle/>
          <a:p>
            <a:pPr marL="0" marR="0">
              <a:lnSpc>
                <a:spcPct val="115000"/>
              </a:lnSpc>
              <a:spcBef>
                <a:spcPts val="0"/>
              </a:spcBef>
              <a:spcAft>
                <a:spcPts val="0"/>
              </a:spcAft>
            </a:pPr>
            <a:r>
              <a:rPr lang="en-US" sz="2000" dirty="0">
                <a:solidFill>
                  <a:schemeClr val="bg1"/>
                </a:solidFill>
                <a:latin typeface="Arial Rounded MT Bold" panose="020F0704030504030204" pitchFamily="34" charset="0"/>
                <a:cs typeface="Calibri" panose="020F0502020204030204" pitchFamily="34" charset="0"/>
              </a:rPr>
              <a:t>How do you react to dying to self? How do you feel about your response?</a:t>
            </a:r>
          </a:p>
          <a:p>
            <a:pPr marL="0" marR="0">
              <a:lnSpc>
                <a:spcPct val="115000"/>
              </a:lnSpc>
              <a:spcBef>
                <a:spcPts val="0"/>
              </a:spcBef>
              <a:spcAft>
                <a:spcPts val="0"/>
              </a:spcAft>
            </a:pPr>
            <a:r>
              <a:rPr lang="en-US" sz="2000" dirty="0">
                <a:solidFill>
                  <a:schemeClr val="bg1"/>
                </a:solidFill>
                <a:latin typeface="Arial Rounded MT Bold" panose="020F0704030504030204" pitchFamily="34" charset="0"/>
                <a:cs typeface="Calibri" panose="020F0502020204030204" pitchFamily="34" charset="0"/>
              </a:rPr>
              <a:t> </a:t>
            </a:r>
          </a:p>
          <a:p>
            <a:pPr marL="0" marR="0">
              <a:lnSpc>
                <a:spcPct val="115000"/>
              </a:lnSpc>
              <a:spcBef>
                <a:spcPts val="0"/>
              </a:spcBef>
              <a:spcAft>
                <a:spcPts val="0"/>
              </a:spcAft>
            </a:pPr>
            <a:r>
              <a:rPr lang="en-US" sz="2000" dirty="0">
                <a:solidFill>
                  <a:schemeClr val="bg1"/>
                </a:solidFill>
                <a:latin typeface="Arial Rounded MT Bold" panose="020F0704030504030204" pitchFamily="34" charset="0"/>
                <a:cs typeface="Calibri" panose="020F0502020204030204" pitchFamily="34" charset="0"/>
              </a:rPr>
              <a:t>What does dying to self, or giving of self, mean in your life?  How might you pray for this ability, this gift?</a:t>
            </a:r>
          </a:p>
          <a:p>
            <a:pPr marL="0" marR="0">
              <a:lnSpc>
                <a:spcPct val="115000"/>
              </a:lnSpc>
              <a:spcBef>
                <a:spcPts val="0"/>
              </a:spcBef>
              <a:spcAft>
                <a:spcPts val="0"/>
              </a:spcAft>
            </a:pPr>
            <a:r>
              <a:rPr lang="en-US" sz="2000" dirty="0">
                <a:solidFill>
                  <a:schemeClr val="bg1"/>
                </a:solidFill>
                <a:latin typeface="Arial Rounded MT Bold" panose="020F0704030504030204" pitchFamily="34" charset="0"/>
                <a:cs typeface="Calibri" panose="020F0502020204030204" pitchFamily="34" charset="0"/>
              </a:rPr>
              <a:t> </a:t>
            </a:r>
          </a:p>
          <a:p>
            <a:pPr marL="0" marR="0">
              <a:lnSpc>
                <a:spcPct val="115000"/>
              </a:lnSpc>
              <a:spcBef>
                <a:spcPts val="0"/>
              </a:spcBef>
              <a:spcAft>
                <a:spcPts val="0"/>
              </a:spcAft>
            </a:pPr>
            <a:r>
              <a:rPr lang="en-US" sz="2000" dirty="0">
                <a:solidFill>
                  <a:schemeClr val="bg1"/>
                </a:solidFill>
                <a:latin typeface="Arial Rounded MT Bold" panose="020F0704030504030204" pitchFamily="34" charset="0"/>
                <a:cs typeface="Calibri" panose="020F0502020204030204" pitchFamily="34" charset="0"/>
              </a:rPr>
              <a:t>The pastor says: It’s through this strange paradox of dying to ourselves that Jesus says we truly find life, the greatest life possible.  How could you pursue this gift? How do you feel in your heart?</a:t>
            </a:r>
          </a:p>
        </p:txBody>
      </p:sp>
      <p:pic>
        <p:nvPicPr>
          <p:cNvPr id="4" name="Picture 3">
            <a:extLst>
              <a:ext uri="{FF2B5EF4-FFF2-40B4-BE49-F238E27FC236}">
                <a16:creationId xmlns:a16="http://schemas.microsoft.com/office/drawing/2014/main" id="{13F409CD-CC86-BB92-5C3D-1AB6D49C92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9492" y="642601"/>
            <a:ext cx="7260210" cy="4824653"/>
          </a:xfrm>
          <a:prstGeom prst="rect">
            <a:avLst/>
          </a:prstGeom>
          <a:noFill/>
          <a:ln>
            <a:noFill/>
          </a:ln>
        </p:spPr>
      </p:pic>
      <p:pic>
        <p:nvPicPr>
          <p:cNvPr id="2" name="Online Media 2" title="The Mindfulness Bell - Plum Village">
            <a:hlinkClick r:id="" action="ppaction://media"/>
            <a:extLst>
              <a:ext uri="{FF2B5EF4-FFF2-40B4-BE49-F238E27FC236}">
                <a16:creationId xmlns:a16="http://schemas.microsoft.com/office/drawing/2014/main" id="{932BA78F-9EDC-2A4E-8E25-B85FD164A4C9}"/>
              </a:ext>
            </a:extLst>
          </p:cNvPr>
          <p:cNvPicPr>
            <a:picLocks noRot="1" noChangeAspect="1"/>
          </p:cNvPicPr>
          <p:nvPr>
            <a:videoFile r:link="rId1"/>
          </p:nvPr>
        </p:nvPicPr>
        <p:blipFill>
          <a:blip r:embed="rId4"/>
          <a:stretch>
            <a:fillRect/>
          </a:stretch>
        </p:blipFill>
        <p:spPr>
          <a:xfrm>
            <a:off x="10969927" y="5722486"/>
            <a:ext cx="812799" cy="609599"/>
          </a:xfrm>
          <a:prstGeom prst="rect">
            <a:avLst/>
          </a:prstGeom>
        </p:spPr>
      </p:pic>
    </p:spTree>
    <p:extLst>
      <p:ext uri="{BB962C8B-B14F-4D97-AF65-F5344CB8AC3E}">
        <p14:creationId xmlns:p14="http://schemas.microsoft.com/office/powerpoint/2010/main" val="210675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2"/>
                                        </p:tgtEl>
                                      </p:cBhvr>
                                    </p:cmd>
                                  </p:childTnLst>
                                </p:cTn>
                              </p:par>
                            </p:childTnLst>
                          </p:cTn>
                        </p:par>
                      </p:childTnLst>
                    </p:cTn>
                  </p:par>
                </p:childTnLst>
              </p:cTn>
              <p:nextCondLst>
                <p:cond evt="onClick" delay="0">
                  <p:tgtEl>
                    <p:spTgt spid="2"/>
                  </p:tgtEl>
                </p:cond>
              </p:nextCondLst>
            </p:seq>
            <p:video>
              <p:cMediaNode vol="80000">
                <p:cTn id="12" fill="hold" display="0">
                  <p:stCondLst>
                    <p:cond delay="indefinite"/>
                  </p:stCondLst>
                </p:cTn>
                <p:tgtEl>
                  <p:spTgt spid="2"/>
                </p:tgtEl>
              </p:cMediaNode>
            </p:vide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2449</TotalTime>
  <Words>247</Words>
  <Application>Microsoft Office PowerPoint</Application>
  <PresentationFormat>Widescreen</PresentationFormat>
  <Paragraphs>14</Paragraphs>
  <Slides>3</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Rounded MT Bold</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 Thompson</dc:creator>
  <cp:lastModifiedBy>Betty Thompson</cp:lastModifiedBy>
  <cp:revision>4</cp:revision>
  <dcterms:created xsi:type="dcterms:W3CDTF">2023-06-30T18:32:47Z</dcterms:created>
  <dcterms:modified xsi:type="dcterms:W3CDTF">2023-07-02T15:32:48Z</dcterms:modified>
</cp:coreProperties>
</file>