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handoutMasterIdLst>
    <p:handoutMasterId r:id="rId9"/>
  </p:handoutMasterIdLst>
  <p:sldIdLst>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DE53"/>
    <a:srgbClr val="FFE593"/>
    <a:srgbClr val="FFD54F"/>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3725" autoAdjust="0"/>
  </p:normalViewPr>
  <p:slideViewPr>
    <p:cSldViewPr snapToGrid="0">
      <p:cViewPr varScale="1">
        <p:scale>
          <a:sx n="69" d="100"/>
          <a:sy n="69" d="100"/>
        </p:scale>
        <p:origin x="1170" y="54"/>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7/19/2023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209421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1753725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140512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3.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4.jp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FFDE53"/>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400618" y="6011917"/>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783453" y="284241"/>
            <a:ext cx="10508002" cy="5503430"/>
          </a:xfrm>
          <a:prstGeom prst="rect">
            <a:avLst/>
          </a:prstGeom>
          <a:noFill/>
        </p:spPr>
        <p:txBody>
          <a:bodyPr wrap="square" rtlCol="0">
            <a:spAutoFit/>
          </a:bodyPr>
          <a:lstStyle/>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What is comfortable or uncomfortable to you about the image of God in this parable?</a:t>
            </a:r>
          </a:p>
          <a:p>
            <a:pPr marL="228600" marR="0">
              <a:lnSpc>
                <a:spcPct val="115000"/>
              </a:lnSpc>
              <a:spcBef>
                <a:spcPts val="0"/>
              </a:spcBef>
              <a:spcAft>
                <a:spcPts val="0"/>
              </a:spcAft>
            </a:pPr>
            <a:r>
              <a:rPr lang="en-US" sz="2800" dirty="0">
                <a:solidFill>
                  <a:schemeClr val="bg1"/>
                </a:solidFill>
                <a:latin typeface="Arial Rounded MT Bold" panose="020F0704030504030204" pitchFamily="34" charset="0"/>
              </a:rPr>
              <a:t>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What new understanding of yourself have you discovered in this parable?</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Where are you having a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difficult time separating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the good wheat in your life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from the life-threatening </a:t>
            </a:r>
          </a:p>
          <a:p>
            <a:pPr marL="0" marR="0">
              <a:lnSpc>
                <a:spcPct val="115000"/>
              </a:lnSpc>
              <a:spcBef>
                <a:spcPts val="0"/>
              </a:spcBef>
              <a:spcAft>
                <a:spcPts val="0"/>
              </a:spcAft>
            </a:pPr>
            <a:r>
              <a:rPr lang="en-US" sz="2800" dirty="0" err="1">
                <a:solidFill>
                  <a:schemeClr val="bg1"/>
                </a:solidFill>
                <a:latin typeface="Arial Rounded MT Bold" panose="020F0704030504030204" pitchFamily="34" charset="0"/>
              </a:rPr>
              <a:t>darnell</a:t>
            </a:r>
            <a:r>
              <a:rPr lang="en-US" sz="2800" dirty="0">
                <a:solidFill>
                  <a:schemeClr val="bg1"/>
                </a:solidFill>
                <a:latin typeface="Arial Rounded MT Bold" panose="020F0704030504030204" pitchFamily="34" charset="0"/>
              </a:rPr>
              <a:t>?</a:t>
            </a:r>
            <a:endParaRPr lang="en-US" dirty="0"/>
          </a:p>
        </p:txBody>
      </p:sp>
      <p:pic>
        <p:nvPicPr>
          <p:cNvPr id="5" name="image1.jpg" descr="A close-up of a wheat field&#10;&#10;Description automatically generated">
            <a:extLst>
              <a:ext uri="{FF2B5EF4-FFF2-40B4-BE49-F238E27FC236}">
                <a16:creationId xmlns:a16="http://schemas.microsoft.com/office/drawing/2014/main" id="{53845486-4DF1-B090-759A-9B7B43A781CE}"/>
              </a:ext>
            </a:extLst>
          </p:cNvPr>
          <p:cNvPicPr/>
          <p:nvPr/>
        </p:nvPicPr>
        <p:blipFill>
          <a:blip r:embed="rId5"/>
          <a:srcRect/>
          <a:stretch>
            <a:fillRect/>
          </a:stretch>
        </p:blipFill>
        <p:spPr>
          <a:xfrm>
            <a:off x="5680364" y="2632364"/>
            <a:ext cx="6393873" cy="4097480"/>
          </a:xfrm>
          <a:prstGeom prst="rect">
            <a:avLst/>
          </a:prstGeom>
          <a:ln>
            <a:solidFill>
              <a:srgbClr val="800000"/>
            </a:solidFill>
          </a:ln>
        </p:spPr>
      </p:pic>
    </p:spTree>
    <p:extLst>
      <p:ext uri="{BB962C8B-B14F-4D97-AF65-F5344CB8AC3E}">
        <p14:creationId xmlns:p14="http://schemas.microsoft.com/office/powerpoint/2010/main" val="14898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FFDE53"/>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400618" y="6011917"/>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783453" y="284241"/>
            <a:ext cx="10508002" cy="5571718"/>
          </a:xfrm>
          <a:prstGeom prst="rect">
            <a:avLst/>
          </a:prstGeom>
          <a:noFill/>
        </p:spPr>
        <p:txBody>
          <a:bodyPr wrap="square" rtlCol="0">
            <a:spAutoFit/>
          </a:bodyPr>
          <a:lstStyle/>
          <a:p>
            <a:pPr marL="0" marR="0">
              <a:lnSpc>
                <a:spcPct val="115000"/>
              </a:lnSpc>
              <a:spcBef>
                <a:spcPts val="855"/>
              </a:spcBef>
              <a:spcAft>
                <a:spcPts val="0"/>
              </a:spcAft>
            </a:pPr>
            <a:r>
              <a:rPr lang="en-US" sz="2600" dirty="0">
                <a:solidFill>
                  <a:schemeClr val="bg1"/>
                </a:solidFill>
                <a:latin typeface="Arial Rounded MT Bold" panose="020F0704030504030204" pitchFamily="34" charset="0"/>
              </a:rPr>
              <a:t>Looking back at how you have grown and changed in life, where are you grateful for God’s merciful patience and slowness to judge? </a:t>
            </a:r>
          </a:p>
          <a:p>
            <a:pPr marL="0" marR="0">
              <a:lnSpc>
                <a:spcPct val="115000"/>
              </a:lnSpc>
              <a:spcAft>
                <a:spcPts val="0"/>
              </a:spcAft>
            </a:pPr>
            <a:endParaRPr lang="en-US" sz="2600" dirty="0">
              <a:solidFill>
                <a:schemeClr val="bg1"/>
              </a:solidFill>
              <a:latin typeface="Arial Rounded MT Bold" panose="020F0704030504030204" pitchFamily="34" charset="0"/>
            </a:endParaRPr>
          </a:p>
          <a:p>
            <a:pPr marL="0" marR="0">
              <a:lnSpc>
                <a:spcPct val="115000"/>
              </a:lnSpc>
              <a:spcAft>
                <a:spcPts val="0"/>
              </a:spcAft>
            </a:pPr>
            <a:r>
              <a:rPr lang="en-US" sz="2600" dirty="0">
                <a:solidFill>
                  <a:schemeClr val="bg1"/>
                </a:solidFill>
                <a:latin typeface="Arial Rounded MT Bold" panose="020F0704030504030204" pitchFamily="34" charset="0"/>
              </a:rPr>
              <a:t>When have you wanted to </a:t>
            </a:r>
          </a:p>
          <a:p>
            <a:pPr marL="0" marR="0">
              <a:lnSpc>
                <a:spcPct val="115000"/>
              </a:lnSpc>
              <a:spcAft>
                <a:spcPts val="0"/>
              </a:spcAft>
            </a:pPr>
            <a:r>
              <a:rPr lang="en-US" sz="2600" dirty="0">
                <a:solidFill>
                  <a:schemeClr val="bg1"/>
                </a:solidFill>
                <a:latin typeface="Arial Rounded MT Bold" panose="020F0704030504030204" pitchFamily="34" charset="0"/>
              </a:rPr>
              <a:t>act quickly, only to realize </a:t>
            </a:r>
          </a:p>
          <a:p>
            <a:pPr marL="0" marR="0">
              <a:lnSpc>
                <a:spcPct val="115000"/>
              </a:lnSpc>
              <a:spcAft>
                <a:spcPts val="0"/>
              </a:spcAft>
            </a:pPr>
            <a:r>
              <a:rPr lang="en-US" sz="2600" dirty="0">
                <a:solidFill>
                  <a:schemeClr val="bg1"/>
                </a:solidFill>
                <a:latin typeface="Arial Rounded MT Bold" panose="020F0704030504030204" pitchFamily="34" charset="0"/>
              </a:rPr>
              <a:t>it is better to wait and </a:t>
            </a:r>
          </a:p>
          <a:p>
            <a:pPr marL="0" marR="0">
              <a:lnSpc>
                <a:spcPct val="115000"/>
              </a:lnSpc>
              <a:spcAft>
                <a:spcPts val="0"/>
              </a:spcAft>
            </a:pPr>
            <a:r>
              <a:rPr lang="en-US" sz="2600" dirty="0">
                <a:solidFill>
                  <a:schemeClr val="bg1"/>
                </a:solidFill>
                <a:latin typeface="Arial Rounded MT Bold" panose="020F0704030504030204" pitchFamily="34" charset="0"/>
              </a:rPr>
              <a:t>not judge?</a:t>
            </a:r>
          </a:p>
          <a:p>
            <a:pPr marL="0" marR="0">
              <a:lnSpc>
                <a:spcPct val="115000"/>
              </a:lnSpc>
              <a:spcAft>
                <a:spcPts val="0"/>
              </a:spcAft>
            </a:pPr>
            <a:r>
              <a:rPr lang="en-US" sz="2600" dirty="0">
                <a:solidFill>
                  <a:schemeClr val="bg1"/>
                </a:solidFill>
                <a:latin typeface="Arial Rounded MT Bold" panose="020F0704030504030204" pitchFamily="34" charset="0"/>
              </a:rPr>
              <a:t> </a:t>
            </a:r>
          </a:p>
          <a:p>
            <a:pPr marL="0" marR="0">
              <a:lnSpc>
                <a:spcPct val="115000"/>
              </a:lnSpc>
              <a:spcAft>
                <a:spcPts val="0"/>
              </a:spcAft>
            </a:pPr>
            <a:r>
              <a:rPr lang="en-US" sz="2600" dirty="0">
                <a:solidFill>
                  <a:schemeClr val="bg1"/>
                </a:solidFill>
                <a:latin typeface="Arial Rounded MT Bold" panose="020F0704030504030204" pitchFamily="34" charset="0"/>
              </a:rPr>
              <a:t>How can you make this </a:t>
            </a:r>
          </a:p>
          <a:p>
            <a:pPr marL="0" marR="0">
              <a:lnSpc>
                <a:spcPct val="115000"/>
              </a:lnSpc>
              <a:spcAft>
                <a:spcPts val="0"/>
              </a:spcAft>
            </a:pPr>
            <a:r>
              <a:rPr lang="en-US" sz="2600" dirty="0">
                <a:solidFill>
                  <a:schemeClr val="bg1"/>
                </a:solidFill>
                <a:latin typeface="Arial Rounded MT Bold" panose="020F0704030504030204" pitchFamily="34" charset="0"/>
              </a:rPr>
              <a:t>patient discernment </a:t>
            </a:r>
          </a:p>
          <a:p>
            <a:pPr marL="0" marR="0">
              <a:lnSpc>
                <a:spcPct val="115000"/>
              </a:lnSpc>
              <a:spcAft>
                <a:spcPts val="0"/>
              </a:spcAft>
            </a:pPr>
            <a:r>
              <a:rPr lang="en-US" sz="2600" dirty="0">
                <a:solidFill>
                  <a:schemeClr val="bg1"/>
                </a:solidFill>
                <a:latin typeface="Arial Rounded MT Bold" panose="020F0704030504030204" pitchFamily="34" charset="0"/>
              </a:rPr>
              <a:t>part of your ordinary life? </a:t>
            </a:r>
          </a:p>
        </p:txBody>
      </p:sp>
      <p:pic>
        <p:nvPicPr>
          <p:cNvPr id="4" name="Picture 3" descr="A field of wheat with birds flying in the sky&#10;&#10;Description automatically generated">
            <a:extLst>
              <a:ext uri="{FF2B5EF4-FFF2-40B4-BE49-F238E27FC236}">
                <a16:creationId xmlns:a16="http://schemas.microsoft.com/office/drawing/2014/main" id="{F68ACEBB-FA98-8D8C-0B8B-59A85611B62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07117" y="1498350"/>
            <a:ext cx="6184265" cy="4641850"/>
          </a:xfrm>
          <a:prstGeom prst="rect">
            <a:avLst/>
          </a:prstGeom>
          <a:noFill/>
          <a:ln>
            <a:solidFill>
              <a:srgbClr val="800000"/>
            </a:solidFill>
          </a:ln>
        </p:spPr>
      </p:pic>
    </p:spTree>
    <p:extLst>
      <p:ext uri="{BB962C8B-B14F-4D97-AF65-F5344CB8AC3E}">
        <p14:creationId xmlns:p14="http://schemas.microsoft.com/office/powerpoint/2010/main" val="125973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FFDE53"/>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400618" y="6011917"/>
            <a:ext cx="765671" cy="574253"/>
          </a:xfrm>
          <a:prstGeom prst="rect">
            <a:avLst/>
          </a:prstGeom>
        </p:spPr>
      </p:pic>
      <p:pic>
        <p:nvPicPr>
          <p:cNvPr id="4" name="image2.jpg" descr="A field of wheat with flowers&#10;&#10;Description automatically generated">
            <a:extLst>
              <a:ext uri="{FF2B5EF4-FFF2-40B4-BE49-F238E27FC236}">
                <a16:creationId xmlns:a16="http://schemas.microsoft.com/office/drawing/2014/main" id="{013C732E-63E7-C432-44AF-13F150086017}"/>
              </a:ext>
            </a:extLst>
          </p:cNvPr>
          <p:cNvPicPr/>
          <p:nvPr/>
        </p:nvPicPr>
        <p:blipFill>
          <a:blip r:embed="rId5"/>
          <a:srcRect/>
          <a:stretch>
            <a:fillRect/>
          </a:stretch>
        </p:blipFill>
        <p:spPr>
          <a:xfrm>
            <a:off x="5747702" y="2462134"/>
            <a:ext cx="6182995" cy="4111625"/>
          </a:xfrm>
          <a:prstGeom prst="rect">
            <a:avLst/>
          </a:prstGeom>
          <a:ln>
            <a:solidFill>
              <a:srgbClr val="800000"/>
            </a:solidFill>
          </a:ln>
        </p:spPr>
      </p:pic>
      <p:sp>
        <p:nvSpPr>
          <p:cNvPr id="2" name="TextBox 1">
            <a:extLst>
              <a:ext uri="{FF2B5EF4-FFF2-40B4-BE49-F238E27FC236}">
                <a16:creationId xmlns:a16="http://schemas.microsoft.com/office/drawing/2014/main" id="{2C79D381-5D48-D912-2BF3-0247D667D379}"/>
              </a:ext>
            </a:extLst>
          </p:cNvPr>
          <p:cNvSpPr txBox="1"/>
          <p:nvPr/>
        </p:nvSpPr>
        <p:spPr>
          <a:xfrm>
            <a:off x="493701" y="335195"/>
            <a:ext cx="10508002" cy="5341527"/>
          </a:xfrm>
          <a:prstGeom prst="rect">
            <a:avLst/>
          </a:prstGeom>
          <a:noFill/>
        </p:spPr>
        <p:txBody>
          <a:bodyPr wrap="square" rtlCol="0">
            <a:spAutoFit/>
          </a:bodyPr>
          <a:lstStyle/>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When have you judged something to be evil, only to find out that it has a good to offer if you think about it differently?</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What helps you to see everything as coming from God and having a purpose?</a:t>
            </a:r>
          </a:p>
          <a:p>
            <a:pPr marL="228600" marR="0">
              <a:lnSpc>
                <a:spcPct val="115000"/>
              </a:lnSpc>
              <a:spcBef>
                <a:spcPts val="0"/>
              </a:spcBef>
              <a:spcAft>
                <a:spcPts val="0"/>
              </a:spcAft>
            </a:pPr>
            <a:r>
              <a:rPr lang="en-US" sz="2800" dirty="0">
                <a:solidFill>
                  <a:schemeClr val="bg1"/>
                </a:solidFill>
                <a:latin typeface="Arial Rounded MT Bold" panose="020F0704030504030204" pitchFamily="34" charset="0"/>
              </a:rPr>
              <a:t>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When do you stop trying to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fix things and simply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look at what is, both wheat </a:t>
            </a:r>
          </a:p>
          <a:p>
            <a:pPr marL="0" marR="0">
              <a:lnSpc>
                <a:spcPct val="115000"/>
              </a:lnSpc>
              <a:spcBef>
                <a:spcPts val="0"/>
              </a:spcBef>
              <a:spcAft>
                <a:spcPts val="0"/>
              </a:spcAft>
            </a:pPr>
            <a:r>
              <a:rPr lang="en-US" sz="2800" dirty="0">
                <a:solidFill>
                  <a:schemeClr val="bg1"/>
                </a:solidFill>
                <a:latin typeface="Arial Rounded MT Bold" panose="020F0704030504030204" pitchFamily="34" charset="0"/>
              </a:rPr>
              <a:t>and weeds, with gentle eyes? </a:t>
            </a:r>
          </a:p>
          <a:p>
            <a:pPr marL="0" marR="0">
              <a:lnSpc>
                <a:spcPct val="115000"/>
              </a:lnSpc>
              <a:spcBef>
                <a:spcPts val="0"/>
              </a:spcBef>
              <a:spcAft>
                <a:spcPts val="0"/>
              </a:spcAft>
            </a:pPr>
            <a:endParaRPr lang="en-US" dirty="0"/>
          </a:p>
        </p:txBody>
      </p:sp>
    </p:spTree>
    <p:extLst>
      <p:ext uri="{BB962C8B-B14F-4D97-AF65-F5344CB8AC3E}">
        <p14:creationId xmlns:p14="http://schemas.microsoft.com/office/powerpoint/2010/main" val="171545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{F68CF5C6-133F-4E97-BE71-0F44E19F34B1}tf33713516_win32</Template>
  <TotalTime>1482</TotalTime>
  <Words>179</Words>
  <Application>Microsoft Office PowerPoint</Application>
  <PresentationFormat>Widescreen</PresentationFormat>
  <Paragraphs>30</Paragraphs>
  <Slides>3</Slides>
  <Notes>3</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Gill Sans MT</vt:lpstr>
      <vt:lpstr>Walbaum Display</vt:lpstr>
      <vt:lpstr>3DFloatVTI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dc:title>
  <dc:creator>Peg Duchesne</dc:creator>
  <cp:lastModifiedBy>Betty Thompson</cp:lastModifiedBy>
  <cp:revision>6</cp:revision>
  <dcterms:created xsi:type="dcterms:W3CDTF">2023-07-08T17:24:22Z</dcterms:created>
  <dcterms:modified xsi:type="dcterms:W3CDTF">2023-07-20T22:13:48Z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