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68" autoAdjust="0"/>
    <p:restoredTop sz="94660"/>
  </p:normalViewPr>
  <p:slideViewPr>
    <p:cSldViewPr snapToGrid="0">
      <p:cViewPr varScale="1">
        <p:scale>
          <a:sx n="85" d="100"/>
          <a:sy n="85"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31662-09CD-6F0B-5125-3EFBEDC367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B90407-B9DC-4B97-E30E-CE7E8623F4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B797CF-A4B0-1AF1-E25E-AE2D9BF1B00D}"/>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5" name="Footer Placeholder 4">
            <a:extLst>
              <a:ext uri="{FF2B5EF4-FFF2-40B4-BE49-F238E27FC236}">
                <a16:creationId xmlns:a16="http://schemas.microsoft.com/office/drawing/2014/main" id="{8D759F1F-8BFB-5287-BA1E-7B3353F8AC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D1C72-E1E4-EA49-A313-6D14237F849C}"/>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339025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49113-62EE-F334-0F8C-7B84561AB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D7657-5032-73FB-15DD-CE43A7BA08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0AC22C-728B-2F90-7340-B40C1587C479}"/>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5" name="Footer Placeholder 4">
            <a:extLst>
              <a:ext uri="{FF2B5EF4-FFF2-40B4-BE49-F238E27FC236}">
                <a16:creationId xmlns:a16="http://schemas.microsoft.com/office/drawing/2014/main" id="{318E2259-FD36-F2EF-3A58-34ADCF524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16F56-9883-FF9F-8A03-2365619771BA}"/>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196659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26FCD8-520F-333E-4A65-24827AEE45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B669B7-B2C0-6AD6-E013-6AFC535305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0D224-74BB-B839-455E-5D6BF160AC7E}"/>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5" name="Footer Placeholder 4">
            <a:extLst>
              <a:ext uri="{FF2B5EF4-FFF2-40B4-BE49-F238E27FC236}">
                <a16:creationId xmlns:a16="http://schemas.microsoft.com/office/drawing/2014/main" id="{9F4D0086-9E01-6D18-4808-51DB477E3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B362D-B54B-D7E0-CDC7-A89D0D3FF7E3}"/>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74953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A0C43-4B28-6D1F-CF65-8EE71173FD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7AB523-7FAD-BA2E-4C69-E16FB3A30F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884CC-2D75-1890-657A-7852ED80C337}"/>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5" name="Footer Placeholder 4">
            <a:extLst>
              <a:ext uri="{FF2B5EF4-FFF2-40B4-BE49-F238E27FC236}">
                <a16:creationId xmlns:a16="http://schemas.microsoft.com/office/drawing/2014/main" id="{581F10FD-E790-8698-9255-1DE8D1D1B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E89DD-2700-D873-4A1A-262A5CD00680}"/>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32868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96858-B6B6-E582-CD12-AB02F5AB8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4260A2-AE80-6BFE-679C-EC546A166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B11425-07F8-2552-7D3C-0FEE306F62F6}"/>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5" name="Footer Placeholder 4">
            <a:extLst>
              <a:ext uri="{FF2B5EF4-FFF2-40B4-BE49-F238E27FC236}">
                <a16:creationId xmlns:a16="http://schemas.microsoft.com/office/drawing/2014/main" id="{1467335D-DB43-7404-B08A-7933B1FE8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D5D370-FAB1-BA97-DCFE-ACBB59E8B6ED}"/>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4457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0C8B-BBCA-BACD-56BB-61DD1446C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834EA8-6E92-B865-28BE-68ADC09580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04284-7032-9CB3-0193-A52F1CA1C0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EE3360-65DE-82C1-5CA9-1184073EFB44}"/>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6" name="Footer Placeholder 5">
            <a:extLst>
              <a:ext uri="{FF2B5EF4-FFF2-40B4-BE49-F238E27FC236}">
                <a16:creationId xmlns:a16="http://schemas.microsoft.com/office/drawing/2014/main" id="{EBA15CA9-A4C2-B6EB-4440-4CF3D7B36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F6A1B-7229-5597-BA42-65A836C9C610}"/>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49575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D5FC0-EB56-5CE2-536D-B33F6E519D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DB66EB-9278-016E-8794-FA42A3D7B0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33DBD4-4379-F020-EEE6-0FE7A7568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F50985-0ACE-52B5-74C1-63C0D7A8F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11887E-672C-666D-8118-E4865A0B7A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CFB489-0615-6F46-1F7F-A5083AE092A1}"/>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8" name="Footer Placeholder 7">
            <a:extLst>
              <a:ext uri="{FF2B5EF4-FFF2-40B4-BE49-F238E27FC236}">
                <a16:creationId xmlns:a16="http://schemas.microsoft.com/office/drawing/2014/main" id="{A1439C7B-BF0F-D8C1-030C-B25096757E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BE6F3F-0588-8CDA-8765-8924E969F6EE}"/>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339679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BA8B-3B8E-772B-8E28-2A022FCE90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884419-91E3-033D-2610-06E47859B6EC}"/>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4" name="Footer Placeholder 3">
            <a:extLst>
              <a:ext uri="{FF2B5EF4-FFF2-40B4-BE49-F238E27FC236}">
                <a16:creationId xmlns:a16="http://schemas.microsoft.com/office/drawing/2014/main" id="{B274E54F-CC84-8DF5-BA46-220A3F8558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0D4089-B0B5-5DFD-755E-48E3B5DD50B8}"/>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71092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F438EF-8C2D-B9D7-9021-06348D0FA12C}"/>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3" name="Footer Placeholder 2">
            <a:extLst>
              <a:ext uri="{FF2B5EF4-FFF2-40B4-BE49-F238E27FC236}">
                <a16:creationId xmlns:a16="http://schemas.microsoft.com/office/drawing/2014/main" id="{266A51E2-8284-FB47-F64D-3603F1F2B4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8854EA-FAA1-4E4D-748B-B43677311430}"/>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14040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98C0-2B70-48D7-020B-E4FE5D41B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11DC86-372C-AC7A-4262-C76DEB133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EB065-3EFE-791F-4AB3-899A5E7A9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33A8ED-8BC8-443E-1896-03618E969A75}"/>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6" name="Footer Placeholder 5">
            <a:extLst>
              <a:ext uri="{FF2B5EF4-FFF2-40B4-BE49-F238E27FC236}">
                <a16:creationId xmlns:a16="http://schemas.microsoft.com/office/drawing/2014/main" id="{41DB3896-800E-1082-797D-150506475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85612-749A-B8E0-6AC2-BDEC8A154A3A}"/>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678874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73B9-91D0-3CB9-44A5-C539B6E496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F5B52A-B457-73EE-480A-E7C9E5973B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F2922F-EB59-B8DD-6636-E1A4EA91D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A1AECC-CAD8-5532-7617-AD642DE2F91E}"/>
              </a:ext>
            </a:extLst>
          </p:cNvPr>
          <p:cNvSpPr>
            <a:spLocks noGrp="1"/>
          </p:cNvSpPr>
          <p:nvPr>
            <p:ph type="dt" sz="half" idx="10"/>
          </p:nvPr>
        </p:nvSpPr>
        <p:spPr/>
        <p:txBody>
          <a:bodyPr/>
          <a:lstStyle/>
          <a:p>
            <a:fld id="{2A013496-C05D-41FA-BFE8-526A31D4F39D}" type="datetimeFigureOut">
              <a:rPr lang="en-US" smtClean="0"/>
              <a:t>7/16/2022</a:t>
            </a:fld>
            <a:endParaRPr lang="en-US"/>
          </a:p>
        </p:txBody>
      </p:sp>
      <p:sp>
        <p:nvSpPr>
          <p:cNvPr id="6" name="Footer Placeholder 5">
            <a:extLst>
              <a:ext uri="{FF2B5EF4-FFF2-40B4-BE49-F238E27FC236}">
                <a16:creationId xmlns:a16="http://schemas.microsoft.com/office/drawing/2014/main" id="{E7209F50-7859-D3DE-514A-B745628CBB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ECA2-902E-474D-E767-F60AF852023F}"/>
              </a:ext>
            </a:extLst>
          </p:cNvPr>
          <p:cNvSpPr>
            <a:spLocks noGrp="1"/>
          </p:cNvSpPr>
          <p:nvPr>
            <p:ph type="sldNum" sz="quarter" idx="12"/>
          </p:nvPr>
        </p:nvSpPr>
        <p:spPr/>
        <p:txBody>
          <a:bodyPr/>
          <a:lstStyle/>
          <a:p>
            <a:fld id="{F8BB241B-917B-4648-AAF8-E21F318DF7AD}" type="slidenum">
              <a:rPr lang="en-US" smtClean="0"/>
              <a:t>‹#›</a:t>
            </a:fld>
            <a:endParaRPr lang="en-US"/>
          </a:p>
        </p:txBody>
      </p:sp>
    </p:spTree>
    <p:extLst>
      <p:ext uri="{BB962C8B-B14F-4D97-AF65-F5344CB8AC3E}">
        <p14:creationId xmlns:p14="http://schemas.microsoft.com/office/powerpoint/2010/main" val="124875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E153BE-95E7-F4B6-2EC9-8DDB861C0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6BA1E6-6ED2-5DC6-9D39-F28FF7D54B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59C7B-E4A0-F840-F929-04B9CCBA9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13496-C05D-41FA-BFE8-526A31D4F39D}" type="datetimeFigureOut">
              <a:rPr lang="en-US" smtClean="0"/>
              <a:t>7/16/2022</a:t>
            </a:fld>
            <a:endParaRPr lang="en-US"/>
          </a:p>
        </p:txBody>
      </p:sp>
      <p:sp>
        <p:nvSpPr>
          <p:cNvPr id="5" name="Footer Placeholder 4">
            <a:extLst>
              <a:ext uri="{FF2B5EF4-FFF2-40B4-BE49-F238E27FC236}">
                <a16:creationId xmlns:a16="http://schemas.microsoft.com/office/drawing/2014/main" id="{C59A96FF-8D11-6DC3-F3DC-07A06F479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837BB1-2757-3A98-2F82-80AD662BDE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B241B-917B-4648-AAF8-E21F318DF7AD}" type="slidenum">
              <a:rPr lang="en-US" smtClean="0"/>
              <a:t>‹#›</a:t>
            </a:fld>
            <a:endParaRPr lang="en-US"/>
          </a:p>
        </p:txBody>
      </p:sp>
    </p:spTree>
    <p:extLst>
      <p:ext uri="{BB962C8B-B14F-4D97-AF65-F5344CB8AC3E}">
        <p14:creationId xmlns:p14="http://schemas.microsoft.com/office/powerpoint/2010/main" val="79212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7DA18EF-E162-F1CD-4695-337C935522E2}"/>
              </a:ext>
            </a:extLst>
          </p:cNvPr>
          <p:cNvSpPr/>
          <p:nvPr/>
        </p:nvSpPr>
        <p:spPr>
          <a:xfrm>
            <a:off x="0" y="0"/>
            <a:ext cx="12192000" cy="7005711"/>
          </a:xfrm>
          <a:prstGeom prst="rect">
            <a:avLst/>
          </a:prstGeom>
          <a:solidFill>
            <a:schemeClr val="accent2"/>
          </a:solidFill>
          <a:ln w="57150">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4ED9D32-49C4-06ED-3BB7-5EB1BBDC13FA}"/>
              </a:ext>
            </a:extLst>
          </p:cNvPr>
          <p:cNvSpPr txBox="1"/>
          <p:nvPr/>
        </p:nvSpPr>
        <p:spPr>
          <a:xfrm>
            <a:off x="127584" y="5278277"/>
            <a:ext cx="11936831" cy="1475725"/>
          </a:xfrm>
          <a:prstGeom prst="rect">
            <a:avLst/>
          </a:prstGeom>
          <a:noFill/>
        </p:spPr>
        <p:txBody>
          <a:bodyPr wrap="square">
            <a:spAutoFit/>
          </a:bodyPr>
          <a:lstStyle/>
          <a:p>
            <a:pPr marL="0" marR="0" algn="ctr" fontAlgn="base">
              <a:lnSpc>
                <a:spcPct val="115000"/>
              </a:lnSpc>
              <a:spcBef>
                <a:spcPts val="0"/>
              </a:spcBef>
              <a:spcAft>
                <a:spcPts val="0"/>
              </a:spcAft>
            </a:pPr>
            <a:r>
              <a:rPr lang="en-US" sz="2000" dirty="0">
                <a:solidFill>
                  <a:srgbClr val="000000"/>
                </a:solidFill>
                <a:uFill>
                  <a:solidFill>
                    <a:srgbClr val="000000"/>
                  </a:solidFill>
                </a:uFill>
                <a:latin typeface="Arial Rounded MT Bold" panose="020F0704030504030204" pitchFamily="34" charset="0"/>
                <a:cs typeface="Times New Roman" panose="02020603050405020304" pitchFamily="18" charset="0"/>
              </a:rPr>
              <a:t>Traveling in this arid land, what would you say to Abraham as you also enter this scene? </a:t>
            </a:r>
          </a:p>
          <a:p>
            <a:pPr marL="0" marR="0" algn="ctr" fontAlgn="base">
              <a:lnSpc>
                <a:spcPct val="115000"/>
              </a:lnSpc>
              <a:spcBef>
                <a:spcPts val="0"/>
              </a:spcBef>
              <a:spcAft>
                <a:spcPts val="0"/>
              </a:spcAft>
            </a:pPr>
            <a:r>
              <a:rPr lang="en-US" sz="2000" dirty="0">
                <a:solidFill>
                  <a:srgbClr val="000000"/>
                </a:solidFill>
                <a:uFill>
                  <a:solidFill>
                    <a:srgbClr val="000000"/>
                  </a:solidFill>
                </a:uFill>
                <a:latin typeface="Arial Rounded MT Bold" panose="020F0704030504030204" pitchFamily="34" charset="0"/>
                <a:cs typeface="Times New Roman" panose="02020603050405020304" pitchFamily="18" charset="0"/>
              </a:rPr>
              <a:t> </a:t>
            </a:r>
          </a:p>
          <a:p>
            <a:pPr marL="0" marR="0" algn="ctr" fontAlgn="base">
              <a:lnSpc>
                <a:spcPct val="115000"/>
              </a:lnSpc>
              <a:spcBef>
                <a:spcPts val="0"/>
              </a:spcBef>
              <a:spcAft>
                <a:spcPts val="0"/>
              </a:spcAft>
            </a:pPr>
            <a:r>
              <a:rPr lang="en-US" sz="2000" dirty="0">
                <a:solidFill>
                  <a:srgbClr val="000000"/>
                </a:solidFill>
                <a:uFill>
                  <a:solidFill>
                    <a:srgbClr val="000000"/>
                  </a:solidFill>
                </a:uFill>
                <a:latin typeface="Arial Rounded MT Bold" panose="020F0704030504030204" pitchFamily="34" charset="0"/>
                <a:cs typeface="Times New Roman" panose="02020603050405020304" pitchFamily="18" charset="0"/>
              </a:rPr>
              <a:t>If you were Sarah being told to prepare for a feast and then watching this encounter between the men and Abraham, how would you feel or what would you say to yourself?</a:t>
            </a:r>
          </a:p>
        </p:txBody>
      </p:sp>
      <p:pic>
        <p:nvPicPr>
          <p:cNvPr id="6" name="Picture 5" descr="Archaeology Illustrated_00330sm">
            <a:extLst>
              <a:ext uri="{FF2B5EF4-FFF2-40B4-BE49-F238E27FC236}">
                <a16:creationId xmlns:a16="http://schemas.microsoft.com/office/drawing/2014/main" id="{0C548FF5-4879-62D7-0A03-CB6F8EEBF6B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5469" y="177931"/>
            <a:ext cx="7721060" cy="4922414"/>
          </a:xfrm>
          <a:prstGeom prst="rect">
            <a:avLst/>
          </a:prstGeom>
          <a:noFill/>
          <a:ln w="57150">
            <a:solidFill>
              <a:schemeClr val="bg1"/>
            </a:solidFill>
          </a:ln>
        </p:spPr>
      </p:pic>
    </p:spTree>
    <p:extLst>
      <p:ext uri="{BB962C8B-B14F-4D97-AF65-F5344CB8AC3E}">
        <p14:creationId xmlns:p14="http://schemas.microsoft.com/office/powerpoint/2010/main" val="32045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33E0D4E-CEC7-0748-FD4D-DCC128C26DDD}"/>
              </a:ext>
            </a:extLst>
          </p:cNvPr>
          <p:cNvSpPr/>
          <p:nvPr/>
        </p:nvSpPr>
        <p:spPr>
          <a:xfrm>
            <a:off x="0" y="0"/>
            <a:ext cx="12192000" cy="7005711"/>
          </a:xfrm>
          <a:prstGeom prst="rect">
            <a:avLst/>
          </a:prstGeom>
          <a:solidFill>
            <a:schemeClr val="accent2"/>
          </a:solidFill>
          <a:ln w="57150">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4ED9D32-49C4-06ED-3BB7-5EB1BBDC13FA}"/>
              </a:ext>
            </a:extLst>
          </p:cNvPr>
          <p:cNvSpPr txBox="1"/>
          <p:nvPr/>
        </p:nvSpPr>
        <p:spPr>
          <a:xfrm>
            <a:off x="420225" y="1259303"/>
            <a:ext cx="6098344" cy="4339393"/>
          </a:xfrm>
          <a:prstGeom prst="rect">
            <a:avLst/>
          </a:prstGeom>
          <a:noFill/>
        </p:spPr>
        <p:txBody>
          <a:bodyPr wrap="square">
            <a:spAutoFit/>
          </a:bodyPr>
          <a:lstStyle/>
          <a:p>
            <a:pPr marL="0" marR="0" fontAlgn="base">
              <a:lnSpc>
                <a:spcPct val="115000"/>
              </a:lnSpc>
              <a:spcBef>
                <a:spcPts val="0"/>
              </a:spcBef>
              <a:spcAft>
                <a:spcPts val="0"/>
              </a:spcAft>
            </a:pPr>
            <a:r>
              <a:rPr lang="en-US" sz="2200" dirty="0">
                <a:solidFill>
                  <a:srgbClr val="000000"/>
                </a:solidFill>
                <a:uFill>
                  <a:solidFill>
                    <a:srgbClr val="000000"/>
                  </a:solidFill>
                </a:uFill>
                <a:latin typeface="Arial Rounded MT Bold" panose="020F0704030504030204" pitchFamily="34" charset="0"/>
                <a:cs typeface="Times New Roman" panose="02020603050405020304" pitchFamily="18" charset="0"/>
              </a:rPr>
              <a:t>Reflecting on the similarities in the Genesis reading and Luke, how do you respond?</a:t>
            </a:r>
          </a:p>
          <a:p>
            <a:pPr marL="0" marR="0" fontAlgn="base">
              <a:lnSpc>
                <a:spcPct val="115000"/>
              </a:lnSpc>
              <a:spcBef>
                <a:spcPts val="0"/>
              </a:spcBef>
              <a:spcAft>
                <a:spcPts val="0"/>
              </a:spcAft>
            </a:pPr>
            <a:r>
              <a:rPr lang="en-US" sz="2200" dirty="0">
                <a:solidFill>
                  <a:srgbClr val="000000"/>
                </a:solidFill>
                <a:uFill>
                  <a:solidFill>
                    <a:srgbClr val="000000"/>
                  </a:solidFill>
                </a:uFill>
                <a:latin typeface="Arial Rounded MT Bold" panose="020F0704030504030204" pitchFamily="34" charset="0"/>
                <a:cs typeface="Times New Roman" panose="02020603050405020304" pitchFamily="18" charset="0"/>
              </a:rPr>
              <a:t> </a:t>
            </a:r>
          </a:p>
          <a:p>
            <a:pPr marL="0" marR="0" fontAlgn="base">
              <a:lnSpc>
                <a:spcPct val="115000"/>
              </a:lnSpc>
              <a:spcBef>
                <a:spcPts val="0"/>
              </a:spcBef>
              <a:spcAft>
                <a:spcPts val="0"/>
              </a:spcAft>
            </a:pPr>
            <a:r>
              <a:rPr lang="en-US" sz="2200" dirty="0">
                <a:solidFill>
                  <a:srgbClr val="000000"/>
                </a:solidFill>
                <a:uFill>
                  <a:solidFill>
                    <a:srgbClr val="000000"/>
                  </a:solidFill>
                </a:uFill>
                <a:latin typeface="Arial Rounded MT Bold" panose="020F0704030504030204" pitchFamily="34" charset="0"/>
                <a:cs typeface="Times New Roman" panose="02020603050405020304" pitchFamily="18" charset="0"/>
              </a:rPr>
              <a:t>As Mary, how are you affected by Jesus’ response to Martha?  - or – </a:t>
            </a:r>
          </a:p>
          <a:p>
            <a:pPr marL="0" marR="0" fontAlgn="base">
              <a:lnSpc>
                <a:spcPct val="115000"/>
              </a:lnSpc>
              <a:spcBef>
                <a:spcPts val="0"/>
              </a:spcBef>
              <a:spcAft>
                <a:spcPts val="0"/>
              </a:spcAft>
            </a:pPr>
            <a:r>
              <a:rPr lang="en-US" sz="2200" dirty="0">
                <a:solidFill>
                  <a:srgbClr val="000000"/>
                </a:solidFill>
                <a:uFill>
                  <a:solidFill>
                    <a:srgbClr val="000000"/>
                  </a:solidFill>
                </a:uFill>
                <a:latin typeface="Arial Rounded MT Bold" panose="020F0704030504030204" pitchFamily="34" charset="0"/>
                <a:cs typeface="Times New Roman" panose="02020603050405020304" pitchFamily="18" charset="0"/>
              </a:rPr>
              <a:t>If you were Martha, how would you feel?</a:t>
            </a:r>
          </a:p>
          <a:p>
            <a:pPr marL="0" marR="0" fontAlgn="base">
              <a:lnSpc>
                <a:spcPct val="115000"/>
              </a:lnSpc>
              <a:spcBef>
                <a:spcPts val="0"/>
              </a:spcBef>
              <a:spcAft>
                <a:spcPts val="0"/>
              </a:spcAft>
            </a:pPr>
            <a:r>
              <a:rPr lang="en-US" sz="2200" dirty="0">
                <a:solidFill>
                  <a:srgbClr val="000000"/>
                </a:solidFill>
                <a:uFill>
                  <a:solidFill>
                    <a:srgbClr val="000000"/>
                  </a:solidFill>
                </a:uFill>
                <a:latin typeface="Arial Rounded MT Bold" panose="020F0704030504030204" pitchFamily="34" charset="0"/>
                <a:cs typeface="Times New Roman" panose="02020603050405020304" pitchFamily="18" charset="0"/>
              </a:rPr>
              <a:t> </a:t>
            </a:r>
          </a:p>
          <a:p>
            <a:pPr marL="0" marR="0" fontAlgn="base">
              <a:lnSpc>
                <a:spcPct val="115000"/>
              </a:lnSpc>
              <a:spcBef>
                <a:spcPts val="0"/>
              </a:spcBef>
              <a:spcAft>
                <a:spcPts val="0"/>
              </a:spcAft>
            </a:pPr>
            <a:r>
              <a:rPr lang="en-US" sz="2200" dirty="0">
                <a:solidFill>
                  <a:srgbClr val="000000"/>
                </a:solidFill>
                <a:uFill>
                  <a:solidFill>
                    <a:srgbClr val="000000"/>
                  </a:solidFill>
                </a:uFill>
                <a:latin typeface="Arial Rounded MT Bold" panose="020F0704030504030204" pitchFamily="34" charset="0"/>
                <a:cs typeface="Times New Roman" panose="02020603050405020304" pitchFamily="18" charset="0"/>
              </a:rPr>
              <a:t>Think ahead to next Thanksgiving.  If you are the host welcoming people to your celebration, or an invited guest, how might you feel different from past occasions?</a:t>
            </a:r>
            <a:endParaRPr lang="en-US" sz="2200" dirty="0">
              <a:ln>
                <a:noFill/>
              </a:ln>
              <a:solidFill>
                <a:srgbClr val="000000"/>
              </a:solidFill>
              <a:effectLst/>
              <a:uFill>
                <a:solidFill>
                  <a:srgbClr val="000000"/>
                </a:solidFill>
              </a:uFill>
              <a:latin typeface="Arial Rounded MT Bold" panose="020F0704030504030204" pitchFamily="34" charset="0"/>
              <a:ea typeface="Arial Unicode MS"/>
              <a:cs typeface="Arial Unicode MS"/>
            </a:endParaRPr>
          </a:p>
        </p:txBody>
      </p:sp>
      <p:pic>
        <p:nvPicPr>
          <p:cNvPr id="5" name="Picture 4" descr="A painting of two people&#10;&#10;Description automatically generated with low confidence">
            <a:extLst>
              <a:ext uri="{FF2B5EF4-FFF2-40B4-BE49-F238E27FC236}">
                <a16:creationId xmlns:a16="http://schemas.microsoft.com/office/drawing/2014/main" id="{2F55EF3E-F952-4705-7B13-7C587DC824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8794" y="506496"/>
            <a:ext cx="4518243" cy="5992715"/>
          </a:xfrm>
          <a:prstGeom prst="rect">
            <a:avLst/>
          </a:prstGeom>
          <a:noFill/>
          <a:ln>
            <a:noFill/>
          </a:ln>
        </p:spPr>
      </p:pic>
    </p:spTree>
    <p:extLst>
      <p:ext uri="{BB962C8B-B14F-4D97-AF65-F5344CB8AC3E}">
        <p14:creationId xmlns:p14="http://schemas.microsoft.com/office/powerpoint/2010/main" val="3363381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CE123E-368F-4460-3132-CE137B6986D8}"/>
              </a:ext>
            </a:extLst>
          </p:cNvPr>
          <p:cNvSpPr/>
          <p:nvPr/>
        </p:nvSpPr>
        <p:spPr>
          <a:xfrm>
            <a:off x="0" y="0"/>
            <a:ext cx="12192000" cy="7005711"/>
          </a:xfrm>
          <a:prstGeom prst="rect">
            <a:avLst/>
          </a:prstGeom>
          <a:solidFill>
            <a:schemeClr val="accent2"/>
          </a:solidFill>
          <a:ln w="57150">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4ED9D32-49C4-06ED-3BB7-5EB1BBDC13FA}"/>
              </a:ext>
            </a:extLst>
          </p:cNvPr>
          <p:cNvSpPr txBox="1"/>
          <p:nvPr/>
        </p:nvSpPr>
        <p:spPr>
          <a:xfrm>
            <a:off x="484682" y="4744124"/>
            <a:ext cx="11647203" cy="2087751"/>
          </a:xfrm>
          <a:prstGeom prst="rect">
            <a:avLst/>
          </a:prstGeom>
          <a:noFill/>
        </p:spPr>
        <p:txBody>
          <a:bodyPr wrap="square">
            <a:spAutoFit/>
          </a:bodyPr>
          <a:lstStyle/>
          <a:p>
            <a:pPr marL="0" marR="0" algn="ctr">
              <a:lnSpc>
                <a:spcPct val="115000"/>
              </a:lnSpc>
              <a:spcBef>
                <a:spcPts val="0"/>
              </a:spcBef>
              <a:spcAft>
                <a:spcPts val="800"/>
              </a:spcAft>
            </a:pPr>
            <a:r>
              <a:rPr lang="en-US" sz="2000" dirty="0">
                <a:solidFill>
                  <a:srgbClr val="000000"/>
                </a:solidFill>
                <a:uFill>
                  <a:solidFill>
                    <a:srgbClr val="000000"/>
                  </a:solidFill>
                </a:uFill>
                <a:latin typeface="Arial Rounded MT Bold" panose="020F0704030504030204" pitchFamily="34" charset="0"/>
                <a:cs typeface="Times New Roman" panose="02020603050405020304" pitchFamily="18" charset="0"/>
              </a:rPr>
              <a:t> </a:t>
            </a:r>
          </a:p>
          <a:p>
            <a:r>
              <a:rPr lang="en-US" sz="2000" dirty="0">
                <a:solidFill>
                  <a:srgbClr val="000000"/>
                </a:solidFill>
                <a:uFill>
                  <a:solidFill>
                    <a:srgbClr val="000000"/>
                  </a:solidFill>
                </a:uFill>
                <a:latin typeface="Arial Rounded MT Bold" panose="020F0704030504030204" pitchFamily="34" charset="0"/>
                <a:cs typeface="Times New Roman" panose="02020603050405020304" pitchFamily="18" charset="0"/>
              </a:rPr>
              <a:t>After pointing out that Mary was not following the norm regarding women being denied education, Sr. Mary says, “Perhaps the deepest conflict reflected here is not the difference between the sisters but the consternation of a community trying to adjust as Christian women assumed previously restricted roles of religious leadership.”     How does this resonate within you? </a:t>
            </a:r>
            <a:endParaRPr lang="en-US" sz="2800" dirty="0">
              <a:ln>
                <a:noFill/>
              </a:ln>
              <a:solidFill>
                <a:srgbClr val="000000"/>
              </a:solidFill>
              <a:effectLst/>
              <a:uFill>
                <a:solidFill>
                  <a:srgbClr val="000000"/>
                </a:solidFill>
              </a:uFill>
              <a:latin typeface="Arial Rounded MT Bold" panose="020F0704030504030204" pitchFamily="34" charset="0"/>
              <a:ea typeface="Arial Unicode MS"/>
              <a:cs typeface="Arial Unicode MS"/>
            </a:endParaRPr>
          </a:p>
        </p:txBody>
      </p:sp>
      <p:pic>
        <p:nvPicPr>
          <p:cNvPr id="5" name="Picture 4" descr="Genesis 18">
            <a:extLst>
              <a:ext uri="{FF2B5EF4-FFF2-40B4-BE49-F238E27FC236}">
                <a16:creationId xmlns:a16="http://schemas.microsoft.com/office/drawing/2014/main" id="{2733924C-42C7-3101-F495-4AE055EB5D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51686" y="478059"/>
            <a:ext cx="6655632" cy="4330064"/>
          </a:xfrm>
          <a:prstGeom prst="rect">
            <a:avLst/>
          </a:prstGeom>
          <a:noFill/>
          <a:ln w="38100">
            <a:solidFill>
              <a:schemeClr val="bg1"/>
            </a:solidFill>
          </a:ln>
        </p:spPr>
      </p:pic>
      <p:sp>
        <p:nvSpPr>
          <p:cNvPr id="6" name="TextBox 5">
            <a:extLst>
              <a:ext uri="{FF2B5EF4-FFF2-40B4-BE49-F238E27FC236}">
                <a16:creationId xmlns:a16="http://schemas.microsoft.com/office/drawing/2014/main" id="{B8A70239-375C-0892-BDB6-29C1B5DABAD3}"/>
              </a:ext>
            </a:extLst>
          </p:cNvPr>
          <p:cNvSpPr txBox="1"/>
          <p:nvPr/>
        </p:nvSpPr>
        <p:spPr>
          <a:xfrm>
            <a:off x="484682" y="3268399"/>
            <a:ext cx="3852319" cy="1475725"/>
          </a:xfrm>
          <a:prstGeom prst="rect">
            <a:avLst/>
          </a:prstGeom>
          <a:noFill/>
        </p:spPr>
        <p:txBody>
          <a:bodyPr wrap="square">
            <a:spAutoFit/>
          </a:bodyPr>
          <a:lstStyle/>
          <a:p>
            <a:pPr marL="0" marR="0">
              <a:lnSpc>
                <a:spcPct val="115000"/>
              </a:lnSpc>
              <a:spcBef>
                <a:spcPts val="0"/>
              </a:spcBef>
              <a:spcAft>
                <a:spcPts val="0"/>
              </a:spcAft>
            </a:pPr>
            <a:r>
              <a:rPr lang="en-US" sz="2000" dirty="0">
                <a:solidFill>
                  <a:srgbClr val="000000"/>
                </a:solidFill>
                <a:uFill>
                  <a:solidFill>
                    <a:srgbClr val="000000"/>
                  </a:solidFill>
                </a:uFill>
                <a:latin typeface="Arial Rounded MT Bold" panose="020F0704030504030204" pitchFamily="34" charset="0"/>
                <a:cs typeface="Times New Roman" panose="02020603050405020304" pitchFamily="18" charset="0"/>
              </a:rPr>
              <a:t>Reflect on Sr. Mary’s statement: “…we need to find the balance between action and contemplation.”</a:t>
            </a:r>
            <a:endParaRPr lang="en-US" sz="2800" dirty="0">
              <a:ln>
                <a:noFill/>
              </a:ln>
              <a:solidFill>
                <a:srgbClr val="000000"/>
              </a:solidFill>
              <a:effectLst/>
              <a:uFill>
                <a:solidFill>
                  <a:srgbClr val="000000"/>
                </a:solidFill>
              </a:uFill>
              <a:latin typeface="Arial Rounded MT Bold" panose="020F0704030504030204" pitchFamily="34" charset="0"/>
              <a:ea typeface="Arial Unicode MS"/>
              <a:cs typeface="Arial Unicode MS"/>
            </a:endParaRPr>
          </a:p>
        </p:txBody>
      </p:sp>
    </p:spTree>
    <p:extLst>
      <p:ext uri="{BB962C8B-B14F-4D97-AF65-F5344CB8AC3E}">
        <p14:creationId xmlns:p14="http://schemas.microsoft.com/office/powerpoint/2010/main" val="2393418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8382</TotalTime>
  <Words>212</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Rounded MT Bold</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 Thompson</dc:creator>
  <cp:lastModifiedBy>Betty Thompson</cp:lastModifiedBy>
  <cp:revision>4</cp:revision>
  <dcterms:created xsi:type="dcterms:W3CDTF">2022-07-08T20:33:32Z</dcterms:created>
  <dcterms:modified xsi:type="dcterms:W3CDTF">2022-07-16T20:47:41Z</dcterms:modified>
</cp:coreProperties>
</file>