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handoutMasterIdLst>
    <p:handoutMasterId r:id="rId9"/>
  </p:handoutMasterIdLst>
  <p:sldIdLst>
    <p:sldId id="262" r:id="rId5"/>
    <p:sldId id="263"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3725" autoAdjust="0"/>
  </p:normalViewPr>
  <p:slideViewPr>
    <p:cSldViewPr snapToGrid="0">
      <p:cViewPr varScale="1">
        <p:scale>
          <a:sx n="69" d="100"/>
          <a:sy n="69" d="100"/>
        </p:scale>
        <p:origin x="1170" y="60"/>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7/16/2023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7/16/2023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72967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209421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307301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grass&#10;&#10;Description automatically generated">
            <a:extLst>
              <a:ext uri="{FF2B5EF4-FFF2-40B4-BE49-F238E27FC236}">
                <a16:creationId xmlns:a16="http://schemas.microsoft.com/office/drawing/2014/main" id="{033A3EAE-10CF-7066-0CD9-C9F28C8E4FB2}"/>
              </a:ext>
            </a:extLst>
          </p:cNvPr>
          <p:cNvPicPr>
            <a:picLocks noChangeAspect="1"/>
          </p:cNvPicPr>
          <p:nvPr/>
        </p:nvPicPr>
        <p:blipFill>
          <a:blip r:embed="rId4"/>
          <a:stretch>
            <a:fillRect/>
          </a:stretch>
        </p:blipFill>
        <p:spPr>
          <a:xfrm>
            <a:off x="0" y="-25400"/>
            <a:ext cx="12192000" cy="6908800"/>
          </a:xfrm>
          <a:prstGeom prst="rect">
            <a:avLst/>
          </a:prstGeom>
        </p:spPr>
      </p:pic>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5"/>
          <a:stretch>
            <a:fillRect/>
          </a:stretch>
        </p:blipFill>
        <p:spPr>
          <a:xfrm>
            <a:off x="11226152" y="5693262"/>
            <a:ext cx="765671" cy="574253"/>
          </a:xfrm>
          <a:prstGeom prst="rect">
            <a:avLst/>
          </a:prstGeom>
        </p:spPr>
      </p:pic>
      <p:sp>
        <p:nvSpPr>
          <p:cNvPr id="2" name="TextBox 1">
            <a:extLst>
              <a:ext uri="{FF2B5EF4-FFF2-40B4-BE49-F238E27FC236}">
                <a16:creationId xmlns:a16="http://schemas.microsoft.com/office/drawing/2014/main" id="{43502FD2-4609-7DFE-6848-E6D10695A83A}"/>
              </a:ext>
            </a:extLst>
          </p:cNvPr>
          <p:cNvSpPr txBox="1"/>
          <p:nvPr/>
        </p:nvSpPr>
        <p:spPr>
          <a:xfrm>
            <a:off x="1353043" y="1364488"/>
            <a:ext cx="9485914" cy="2879634"/>
          </a:xfrm>
          <a:prstGeom prst="rect">
            <a:avLst/>
          </a:prstGeom>
          <a:noFill/>
        </p:spPr>
        <p:txBody>
          <a:bodyPr wrap="square" rtlCol="0">
            <a:spAutoFit/>
          </a:bodyPr>
          <a:lstStyle/>
          <a:p>
            <a:pPr marL="0" marR="0" algn="ctr">
              <a:lnSpc>
                <a:spcPct val="107000"/>
              </a:lnSpc>
              <a:spcBef>
                <a:spcPts val="0"/>
              </a:spcBef>
              <a:spcAft>
                <a:spcPts val="800"/>
              </a:spcAft>
            </a:pPr>
            <a:r>
              <a:rPr lang="en-US" sz="2800" dirty="0">
                <a:solidFill>
                  <a:schemeClr val="bg1"/>
                </a:solidFill>
                <a:latin typeface="Arial Rounded MT Bold" panose="020F0704030504030204" pitchFamily="34" charset="0"/>
              </a:rPr>
              <a:t>How has your understanding or experience of the Word of God changed --  or changed you?</a:t>
            </a:r>
          </a:p>
          <a:p>
            <a:pPr marL="0" marR="0" algn="ctr">
              <a:lnSpc>
                <a:spcPct val="107000"/>
              </a:lnSpc>
              <a:spcBef>
                <a:spcPts val="0"/>
              </a:spcBef>
              <a:spcAft>
                <a:spcPts val="800"/>
              </a:spcAft>
            </a:pPr>
            <a:endParaRPr lang="en-US" sz="2800" dirty="0">
              <a:solidFill>
                <a:schemeClr val="bg1"/>
              </a:solidFill>
              <a:latin typeface="Arial Rounded MT Bold" panose="020F0704030504030204" pitchFamily="34" charset="0"/>
            </a:endParaRPr>
          </a:p>
          <a:p>
            <a:pPr marL="0" marR="0" algn="ctr">
              <a:lnSpc>
                <a:spcPct val="107000"/>
              </a:lnSpc>
              <a:spcBef>
                <a:spcPts val="0"/>
              </a:spcBef>
              <a:spcAft>
                <a:spcPts val="0"/>
              </a:spcAft>
            </a:pPr>
            <a:r>
              <a:rPr lang="en-US" sz="2800" dirty="0">
                <a:solidFill>
                  <a:schemeClr val="bg1"/>
                </a:solidFill>
                <a:latin typeface="Arial Rounded MT Bold" panose="020F0704030504030204" pitchFamily="34" charset="0"/>
              </a:rPr>
              <a:t>What are the ordinary ways you water the Earth today with the Word of God?  </a:t>
            </a:r>
          </a:p>
          <a:p>
            <a:pPr algn="ctr"/>
            <a:endParaRPr lang="en-US" dirty="0">
              <a:solidFill>
                <a:schemeClr val="bg1"/>
              </a:solidFill>
            </a:endParaRPr>
          </a:p>
        </p:txBody>
      </p:sp>
    </p:spTree>
    <p:extLst>
      <p:ext uri="{BB962C8B-B14F-4D97-AF65-F5344CB8AC3E}">
        <p14:creationId xmlns:p14="http://schemas.microsoft.com/office/powerpoint/2010/main" val="76448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grass&#10;&#10;Description automatically generated">
            <a:extLst>
              <a:ext uri="{FF2B5EF4-FFF2-40B4-BE49-F238E27FC236}">
                <a16:creationId xmlns:a16="http://schemas.microsoft.com/office/drawing/2014/main" id="{033A3EAE-10CF-7066-0CD9-C9F28C8E4FB2}"/>
              </a:ext>
            </a:extLst>
          </p:cNvPr>
          <p:cNvPicPr>
            <a:picLocks noChangeAspect="1"/>
          </p:cNvPicPr>
          <p:nvPr/>
        </p:nvPicPr>
        <p:blipFill>
          <a:blip r:embed="rId4"/>
          <a:stretch>
            <a:fillRect/>
          </a:stretch>
        </p:blipFill>
        <p:spPr>
          <a:xfrm>
            <a:off x="0" y="-25400"/>
            <a:ext cx="12192000" cy="6908800"/>
          </a:xfrm>
          <a:prstGeom prst="rect">
            <a:avLst/>
          </a:prstGeom>
        </p:spPr>
      </p:pic>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5"/>
          <a:stretch>
            <a:fillRect/>
          </a:stretch>
        </p:blipFill>
        <p:spPr>
          <a:xfrm>
            <a:off x="11226152" y="5693262"/>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1319310" y="1226350"/>
            <a:ext cx="9553379" cy="3135474"/>
          </a:xfrm>
          <a:prstGeom prst="rect">
            <a:avLst/>
          </a:prstGeom>
          <a:noFill/>
        </p:spPr>
        <p:txBody>
          <a:bodyPr wrap="square" rtlCol="0">
            <a:spAutoFit/>
          </a:bodyPr>
          <a:lstStyle/>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What is the condition of your soil? </a:t>
            </a: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What does the soil of your life need now?</a:t>
            </a:r>
            <a:endParaRPr lang="en-US" sz="2800" dirty="0">
              <a:solidFill>
                <a:schemeClr val="bg1"/>
              </a:solidFill>
              <a:effectLst/>
              <a:latin typeface="Arial Rounded MT Bold" panose="020F0704030504030204" pitchFamily="34" charset="0"/>
              <a:ea typeface="Calibri" panose="020F0502020204030204" pitchFamily="34" charset="0"/>
            </a:endParaRP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 </a:t>
            </a:r>
            <a:endParaRPr lang="en-US" sz="2800" dirty="0">
              <a:solidFill>
                <a:schemeClr val="bg1"/>
              </a:solidFill>
              <a:effectLst/>
              <a:latin typeface="Arial Rounded MT Bold" panose="020F0704030504030204" pitchFamily="34" charset="0"/>
              <a:ea typeface="Calibri" panose="020F0502020204030204" pitchFamily="34" charset="0"/>
            </a:endParaRP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Recall a time </a:t>
            </a:r>
            <a:r>
              <a:rPr lang="en-US" sz="2800" dirty="0">
                <a:solidFill>
                  <a:schemeClr val="bg1"/>
                </a:solidFill>
                <a:latin typeface="Arial Rounded MT Bold" panose="020F0704030504030204" pitchFamily="34" charset="0"/>
              </a:rPr>
              <a:t>when</a:t>
            </a:r>
            <a:r>
              <a:rPr lang="en-US" sz="2800" dirty="0">
                <a:solidFill>
                  <a:schemeClr val="bg1"/>
                </a:solidFill>
                <a:effectLst/>
                <a:latin typeface="Arial Rounded MT Bold" panose="020F0704030504030204" pitchFamily="34" charset="0"/>
                <a:ea typeface="Times New Roman" panose="02020603050405020304" pitchFamily="18" charset="0"/>
              </a:rPr>
              <a:t> you have been the </a:t>
            </a:r>
            <a:r>
              <a:rPr lang="en-US" sz="2800" dirty="0" err="1">
                <a:solidFill>
                  <a:schemeClr val="bg1"/>
                </a:solidFill>
                <a:effectLst/>
                <a:latin typeface="Arial Rounded MT Bold" panose="020F0704030504030204" pitchFamily="34" charset="0"/>
                <a:ea typeface="Times New Roman" panose="02020603050405020304" pitchFamily="18" charset="0"/>
              </a:rPr>
              <a:t>sower</a:t>
            </a:r>
            <a:r>
              <a:rPr lang="en-US" sz="2800" dirty="0">
                <a:solidFill>
                  <a:schemeClr val="bg1"/>
                </a:solidFill>
                <a:effectLst/>
                <a:latin typeface="Arial Rounded MT Bold" panose="020F0704030504030204" pitchFamily="34" charset="0"/>
                <a:ea typeface="Times New Roman" panose="02020603050405020304" pitchFamily="18" charset="0"/>
              </a:rPr>
              <a:t>. </a:t>
            </a: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In what ways have you been generous or </a:t>
            </a: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in what ways you have you withheld the seeding?</a:t>
            </a:r>
            <a:endParaRPr lang="en-US" sz="2800" dirty="0">
              <a:solidFill>
                <a:schemeClr val="bg1"/>
              </a:solidFill>
              <a:effectLst/>
              <a:latin typeface="Arial Rounded MT Bold" panose="020F0704030504030204" pitchFamily="34" charset="0"/>
              <a:ea typeface="Calibri" panose="020F0502020204030204" pitchFamily="34" charset="0"/>
            </a:endParaRPr>
          </a:p>
          <a:p>
            <a:pPr algn="ctr"/>
            <a:endParaRPr lang="en-US" dirty="0"/>
          </a:p>
        </p:txBody>
      </p:sp>
    </p:spTree>
    <p:extLst>
      <p:ext uri="{BB962C8B-B14F-4D97-AF65-F5344CB8AC3E}">
        <p14:creationId xmlns:p14="http://schemas.microsoft.com/office/powerpoint/2010/main" val="14898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grass&#10;&#10;Description automatically generated">
            <a:extLst>
              <a:ext uri="{FF2B5EF4-FFF2-40B4-BE49-F238E27FC236}">
                <a16:creationId xmlns:a16="http://schemas.microsoft.com/office/drawing/2014/main" id="{033A3EAE-10CF-7066-0CD9-C9F28C8E4FB2}"/>
              </a:ext>
            </a:extLst>
          </p:cNvPr>
          <p:cNvPicPr>
            <a:picLocks noChangeAspect="1"/>
          </p:cNvPicPr>
          <p:nvPr/>
        </p:nvPicPr>
        <p:blipFill>
          <a:blip r:embed="rId4"/>
          <a:stretch>
            <a:fillRect/>
          </a:stretch>
        </p:blipFill>
        <p:spPr>
          <a:xfrm>
            <a:off x="0" y="-25400"/>
            <a:ext cx="12192000" cy="6908800"/>
          </a:xfrm>
          <a:prstGeom prst="rect">
            <a:avLst/>
          </a:prstGeom>
        </p:spPr>
      </p:pic>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5"/>
          <a:stretch>
            <a:fillRect/>
          </a:stretch>
        </p:blipFill>
        <p:spPr>
          <a:xfrm>
            <a:off x="11226152" y="5693262"/>
            <a:ext cx="765671" cy="574253"/>
          </a:xfrm>
          <a:prstGeom prst="rect">
            <a:avLst/>
          </a:prstGeom>
        </p:spPr>
      </p:pic>
      <p:sp>
        <p:nvSpPr>
          <p:cNvPr id="9" name="TextBox 8">
            <a:extLst>
              <a:ext uri="{FF2B5EF4-FFF2-40B4-BE49-F238E27FC236}">
                <a16:creationId xmlns:a16="http://schemas.microsoft.com/office/drawing/2014/main" id="{FB442E06-D945-9DB5-D796-BDF6F8F396B5}"/>
              </a:ext>
            </a:extLst>
          </p:cNvPr>
          <p:cNvSpPr txBox="1"/>
          <p:nvPr/>
        </p:nvSpPr>
        <p:spPr>
          <a:xfrm>
            <a:off x="1402438" y="1503441"/>
            <a:ext cx="9387124" cy="3135474"/>
          </a:xfrm>
          <a:prstGeom prst="rect">
            <a:avLst/>
          </a:prstGeom>
          <a:noFill/>
        </p:spPr>
        <p:txBody>
          <a:bodyPr wrap="square" rtlCol="0">
            <a:spAutoFit/>
          </a:bodyPr>
          <a:lstStyle/>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How have you embraced or resisted learning the “language of silence”?</a:t>
            </a:r>
            <a:endParaRPr lang="en-US" sz="2800" dirty="0">
              <a:solidFill>
                <a:schemeClr val="bg1"/>
              </a:solidFill>
              <a:effectLst/>
              <a:latin typeface="Arial Rounded MT Bold" panose="020F0704030504030204" pitchFamily="34" charset="0"/>
              <a:ea typeface="Calibri" panose="020F0502020204030204" pitchFamily="34" charset="0"/>
            </a:endParaRP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 </a:t>
            </a:r>
            <a:endParaRPr lang="en-US" sz="2800" dirty="0">
              <a:solidFill>
                <a:schemeClr val="bg1"/>
              </a:solidFill>
              <a:effectLst/>
              <a:latin typeface="Arial Rounded MT Bold" panose="020F0704030504030204" pitchFamily="34" charset="0"/>
              <a:ea typeface="Calibri" panose="020F0502020204030204" pitchFamily="34" charset="0"/>
            </a:endParaRP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Think of a time when you knew or were known beyond words.  What feeling does this memory </a:t>
            </a:r>
          </a:p>
          <a:p>
            <a:pPr marL="0" marR="0" algn="ctr">
              <a:lnSpc>
                <a:spcPct val="107000"/>
              </a:lnSpc>
              <a:spcBef>
                <a:spcPts val="0"/>
              </a:spcBef>
              <a:spcAft>
                <a:spcPts val="0"/>
              </a:spcAft>
            </a:pPr>
            <a:r>
              <a:rPr lang="en-US" sz="2800" dirty="0">
                <a:solidFill>
                  <a:schemeClr val="bg1"/>
                </a:solidFill>
                <a:effectLst/>
                <a:latin typeface="Arial Rounded MT Bold" panose="020F0704030504030204" pitchFamily="34" charset="0"/>
                <a:ea typeface="Times New Roman" panose="02020603050405020304" pitchFamily="18" charset="0"/>
              </a:rPr>
              <a:t>bring to you today?</a:t>
            </a:r>
            <a:endParaRPr lang="en-US" sz="2800" dirty="0">
              <a:solidFill>
                <a:schemeClr val="bg1"/>
              </a:solidFill>
              <a:effectLst/>
              <a:latin typeface="Arial Rounded MT Bold" panose="020F07040305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61571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{F68CF5C6-133F-4E97-BE71-0F44E19F34B1}tf33713516_win32</Template>
  <TotalTime>151</TotalTime>
  <Words>120</Words>
  <Application>Microsoft Office PowerPoint</Application>
  <PresentationFormat>Widescreen</PresentationFormat>
  <Paragraphs>16</Paragraphs>
  <Slides>3</Slides>
  <Notes>3</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Gill Sans MT</vt:lpstr>
      <vt:lpstr>Walbaum Display</vt:lpstr>
      <vt:lpstr>3DFloatVTI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dc:title>
  <dc:creator>Peg Duchesne</dc:creator>
  <cp:lastModifiedBy>Betty Thompson</cp:lastModifiedBy>
  <cp:revision>4</cp:revision>
  <dcterms:created xsi:type="dcterms:W3CDTF">2023-07-08T17:24:22Z</dcterms:created>
  <dcterms:modified xsi:type="dcterms:W3CDTF">2023-07-16T14:53:48Z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