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91" r:id="rId2"/>
    <p:sldId id="283" r:id="rId3"/>
    <p:sldId id="284" r:id="rId4"/>
    <p:sldId id="285" r:id="rId5"/>
    <p:sldId id="292" r:id="rId6"/>
    <p:sldId id="293" r:id="rId7"/>
    <p:sldId id="294" r:id="rId8"/>
    <p:sldId id="295" r:id="rId9"/>
    <p:sldId id="296" r:id="rId10"/>
    <p:sldId id="297" r:id="rId11"/>
    <p:sldId id="298" r:id="rId12"/>
    <p:sldId id="299" r:id="rId13"/>
    <p:sldId id="300" r:id="rId14"/>
    <p:sldId id="286" r:id="rId15"/>
    <p:sldId id="301" r:id="rId16"/>
    <p:sldId id="302" r:id="rId17"/>
    <p:sldId id="287" r:id="rId18"/>
    <p:sldId id="304" r:id="rId19"/>
    <p:sldId id="303"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990033"/>
    <a:srgbClr val="002496"/>
    <a:srgbClr val="BDDEFF"/>
    <a:srgbClr val="99CCFF"/>
    <a:srgbClr val="996600"/>
    <a:srgbClr val="3D87A1"/>
    <a:srgbClr val="355EA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62" autoAdjust="0"/>
    <p:restoredTop sz="94660"/>
  </p:normalViewPr>
  <p:slideViewPr>
    <p:cSldViewPr snapToGrid="0">
      <p:cViewPr varScale="1">
        <p:scale>
          <a:sx n="72" d="100"/>
          <a:sy n="72" d="100"/>
        </p:scale>
        <p:origin x="1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FC80-40DF-48BB-AC29-4A0190D913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D2680C-8B5D-4B34-9597-F367D9E6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83525C-EC19-4FE5-8C52-3C714EFC4707}"/>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6C018F43-C7BB-4B18-B808-30D34CD2E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1E355-4AB0-4450-A24D-478672199B42}"/>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168587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6637-D247-4FFC-97C8-13D427FC5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15D78-02D7-4A04-A5FE-B2A750D4D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98717-2091-4C57-A850-A95E1F035677}"/>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CE0D5FFB-440D-4F4A-8F26-BE75C6FE3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C4AC9-E6B7-499A-8B02-217DD041CD9B}"/>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24910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ECE87-E31D-4B54-A87B-E5852321E2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C495D-738B-4984-82C0-A4BA98DAD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B9AE8-35A1-4D3D-9887-49FABCDADC30}"/>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5EED512C-F882-43F6-BC6F-70A825737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BEE3C-8810-4D3E-B6EE-661B18F8EB78}"/>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181970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B385-37DA-4F82-9085-2511337D2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A1E3E-6DDF-4DAB-A13D-F18FFDD90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1410F-1FB6-452F-AE59-2F431015C15C}"/>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505FAE8C-B5B4-4134-8905-E5A302291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A8264-DD77-419D-AB92-621549F28997}"/>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296296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3821-A272-4FE0-B3DC-51FDA6DF46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6F73FE-ED81-40B3-8267-538222049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BE62C-DAC4-4C09-B558-D6ED9F17D090}"/>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6AF9D874-7CDC-4661-87A1-D80466D67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EAA99-1641-4876-ACF9-8A6F44F9E692}"/>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1007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8B70-8700-481B-A3B6-F1C17E3E1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E82A7-9B6A-474D-B14B-860C969690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0D804-A842-4425-A7D2-71092DA72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6B292-310D-41D7-89F8-3C8457A12023}"/>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6" name="Footer Placeholder 5">
            <a:extLst>
              <a:ext uri="{FF2B5EF4-FFF2-40B4-BE49-F238E27FC236}">
                <a16:creationId xmlns:a16="http://schemas.microsoft.com/office/drawing/2014/main" id="{CFE0DED4-D80D-470C-81C5-73AB51D04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9B28D-B6C6-4D4D-9E61-C2CAB5C6442E}"/>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322828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9B8B-9C27-46BA-8D1D-B5C0DA5E29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0585F2-4F92-4A2C-AC4B-187914104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C3B74-124F-4C74-A804-8304075614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162F6-3ED3-41F9-8AB4-8D48CF22C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BFDF3-57C1-4593-A492-273DCEA12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6AE9E-B36B-4845-997A-A613A7E91B14}"/>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8" name="Footer Placeholder 7">
            <a:extLst>
              <a:ext uri="{FF2B5EF4-FFF2-40B4-BE49-F238E27FC236}">
                <a16:creationId xmlns:a16="http://schemas.microsoft.com/office/drawing/2014/main" id="{D949674B-1BAB-4B83-A60E-3E97E14E7F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E65BB-D092-4324-A183-FBBB77A05CEF}"/>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402994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A1F4-C13F-4C48-9561-0BE67D896E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FD227-286C-44AB-9973-038644B4CCD2}"/>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4" name="Footer Placeholder 3">
            <a:extLst>
              <a:ext uri="{FF2B5EF4-FFF2-40B4-BE49-F238E27FC236}">
                <a16:creationId xmlns:a16="http://schemas.microsoft.com/office/drawing/2014/main" id="{353E3235-CDE0-4020-82E7-CFEEDD1049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811D90-6BC5-459C-B333-522B1F2BDC62}"/>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270714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FFCDF-CDC8-4ED1-9E41-5E5CA591ED3E}"/>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3" name="Footer Placeholder 2">
            <a:extLst>
              <a:ext uri="{FF2B5EF4-FFF2-40B4-BE49-F238E27FC236}">
                <a16:creationId xmlns:a16="http://schemas.microsoft.com/office/drawing/2014/main" id="{E46B4F06-28DA-494B-AC5D-5DAD44C58E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C7944C-CB41-4CD0-A416-CEC03E0DCA73}"/>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311323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483C-0082-49AE-9F7C-3213B86A3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8AE0CB-AD84-4726-B978-F9BFB2451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61FDA-F5E5-4D63-986E-8C792AFEF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7450-8AC8-4686-8498-7E1B47D3D375}"/>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6" name="Footer Placeholder 5">
            <a:extLst>
              <a:ext uri="{FF2B5EF4-FFF2-40B4-BE49-F238E27FC236}">
                <a16:creationId xmlns:a16="http://schemas.microsoft.com/office/drawing/2014/main" id="{2209D79F-A2BA-4C3D-8150-D539F2806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E9467-95CA-4025-837A-C0BA04D39DA9}"/>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381455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8531-CF82-48F3-B942-D76475B9E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FEA35-76CF-4799-A4FE-DA3367536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9B0041-1C3E-4360-B422-942A3C933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7E028-882B-4F3A-B91B-F8EE271DAA94}"/>
              </a:ext>
            </a:extLst>
          </p:cNvPr>
          <p:cNvSpPr>
            <a:spLocks noGrp="1"/>
          </p:cNvSpPr>
          <p:nvPr>
            <p:ph type="dt" sz="half" idx="10"/>
          </p:nvPr>
        </p:nvSpPr>
        <p:spPr/>
        <p:txBody>
          <a:bodyPr/>
          <a:lstStyle/>
          <a:p>
            <a:fld id="{5FAC0AC2-985E-402F-A609-B11A043748B7}" type="datetimeFigureOut">
              <a:rPr lang="en-US" smtClean="0"/>
              <a:t>4/15/2022</a:t>
            </a:fld>
            <a:endParaRPr lang="en-US"/>
          </a:p>
        </p:txBody>
      </p:sp>
      <p:sp>
        <p:nvSpPr>
          <p:cNvPr id="6" name="Footer Placeholder 5">
            <a:extLst>
              <a:ext uri="{FF2B5EF4-FFF2-40B4-BE49-F238E27FC236}">
                <a16:creationId xmlns:a16="http://schemas.microsoft.com/office/drawing/2014/main" id="{EEB13BF0-3F0F-4052-AF1B-9C240FA07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D1141-0385-4895-AE2F-57F2594D742D}"/>
              </a:ext>
            </a:extLst>
          </p:cNvPr>
          <p:cNvSpPr>
            <a:spLocks noGrp="1"/>
          </p:cNvSpPr>
          <p:nvPr>
            <p:ph type="sldNum" sz="quarter" idx="12"/>
          </p:nvPr>
        </p:nvSpPr>
        <p:spPr/>
        <p:txBody>
          <a:bodyPr/>
          <a:lstStyle/>
          <a:p>
            <a:fld id="{16E40750-2F67-4E9F-AA3C-56CD43BEA8AD}" type="slidenum">
              <a:rPr lang="en-US" smtClean="0"/>
              <a:t>‹#›</a:t>
            </a:fld>
            <a:endParaRPr lang="en-US"/>
          </a:p>
        </p:txBody>
      </p:sp>
    </p:spTree>
    <p:extLst>
      <p:ext uri="{BB962C8B-B14F-4D97-AF65-F5344CB8AC3E}">
        <p14:creationId xmlns:p14="http://schemas.microsoft.com/office/powerpoint/2010/main" val="88970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D3BE89-4B7D-4A79-BE37-45867A40A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E5EB0-8A45-4810-9564-5FFC04423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8FFFD-9757-4BC5-9BEC-5CDC02B0B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C0AC2-985E-402F-A609-B11A043748B7}" type="datetimeFigureOut">
              <a:rPr lang="en-US" smtClean="0"/>
              <a:t>4/15/2022</a:t>
            </a:fld>
            <a:endParaRPr lang="en-US"/>
          </a:p>
        </p:txBody>
      </p:sp>
      <p:sp>
        <p:nvSpPr>
          <p:cNvPr id="5" name="Footer Placeholder 4">
            <a:extLst>
              <a:ext uri="{FF2B5EF4-FFF2-40B4-BE49-F238E27FC236}">
                <a16:creationId xmlns:a16="http://schemas.microsoft.com/office/drawing/2014/main" id="{A62A4C69-5282-4274-B038-5D6673139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1A175F-BF94-496B-9115-722556189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40750-2F67-4E9F-AA3C-56CD43BEA8AD}" type="slidenum">
              <a:rPr lang="en-US" smtClean="0"/>
              <a:t>‹#›</a:t>
            </a:fld>
            <a:endParaRPr lang="en-US"/>
          </a:p>
        </p:txBody>
      </p:sp>
    </p:spTree>
    <p:extLst>
      <p:ext uri="{BB962C8B-B14F-4D97-AF65-F5344CB8AC3E}">
        <p14:creationId xmlns:p14="http://schemas.microsoft.com/office/powerpoint/2010/main" val="247583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03shhXSwRrA?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r6tVReXsioM?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video" Target="https://www.youtube.com/embed/1h0yEysiYHw?feature=oembed" TargetMode="External"/><Relationship Id="rId7" Type="http://schemas.openxmlformats.org/officeDocument/2006/relationships/image" Target="../media/image17.jpeg"/><Relationship Id="rId2" Type="http://schemas.openxmlformats.org/officeDocument/2006/relationships/video" Target="https://www.youtube.com/embed/03shhXSwRrA?feature=oembed" TargetMode="External"/><Relationship Id="rId1" Type="http://schemas.openxmlformats.org/officeDocument/2006/relationships/video" Target="https://www.youtube.com/embed/r6tVReXsioM?feature=oembed" TargetMode="External"/><Relationship Id="rId6" Type="http://schemas.openxmlformats.org/officeDocument/2006/relationships/image" Target="../media/image18.png"/><Relationship Id="rId5" Type="http://schemas.openxmlformats.org/officeDocument/2006/relationships/image" Target="../media/image1.jpeg"/><Relationship Id="rId4" Type="http://schemas.openxmlformats.org/officeDocument/2006/relationships/slideLayout" Target="../slideLayouts/slideLayout7.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1h0yEysiYHw?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A2249A-DCCF-45B6-A9DD-CBB39157A51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607" y="1164845"/>
            <a:ext cx="7859848" cy="5244937"/>
          </a:xfrm>
          <a:prstGeom prst="rect">
            <a:avLst/>
          </a:prstGeom>
          <a:noFill/>
          <a:ln w="28575">
            <a:solidFill>
              <a:schemeClr val="bg1"/>
            </a:solidFill>
          </a:ln>
        </p:spPr>
      </p:pic>
      <p:sp>
        <p:nvSpPr>
          <p:cNvPr id="7" name="TextBox 6">
            <a:extLst>
              <a:ext uri="{FF2B5EF4-FFF2-40B4-BE49-F238E27FC236}">
                <a16:creationId xmlns:a16="http://schemas.microsoft.com/office/drawing/2014/main" id="{887CAC8B-7518-4B34-A3C9-DC64C0B62266}"/>
              </a:ext>
            </a:extLst>
          </p:cNvPr>
          <p:cNvSpPr txBox="1"/>
          <p:nvPr/>
        </p:nvSpPr>
        <p:spPr>
          <a:xfrm>
            <a:off x="2395330" y="246628"/>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1st</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Condemned To Death.</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2349216-103D-4727-A734-7B72B29A26E8}"/>
              </a:ext>
            </a:extLst>
          </p:cNvPr>
          <p:cNvSpPr txBox="1"/>
          <p:nvPr/>
        </p:nvSpPr>
        <p:spPr>
          <a:xfrm>
            <a:off x="8572715" y="1097238"/>
            <a:ext cx="3355025" cy="5616922"/>
          </a:xfrm>
          <a:prstGeom prst="rect">
            <a:avLst/>
          </a:prstGeom>
          <a:noFill/>
        </p:spPr>
        <p:txBody>
          <a:bodyPr wrap="square" rtlCol="0">
            <a:spAutoFit/>
          </a:bodyPr>
          <a:lstStyle/>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Compassion asks us to go where it hurts</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the lives of Ukrainians are attacked, their home life is disrupted, and where their streets and towns are reduced to rubble. Suddenly millions of innocent families face displacement, as their courageous men take up arms to bravely defend their homeland.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silence Jesus accepts his unjust condemnation of crucifixion.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213482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423928"/>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9</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Falls for the Third Time.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571832" y="1338469"/>
            <a:ext cx="3355025" cy="5110310"/>
          </a:xfrm>
          <a:prstGeom prst="rect">
            <a:avLst/>
          </a:prstGeom>
          <a:noFill/>
        </p:spPr>
        <p:txBody>
          <a:bodyPr wrap="square" rtlCol="0">
            <a:spAutoFit/>
          </a:bodyPr>
          <a:lstStyle/>
          <a:p>
            <a:pPr marL="0" marR="0" algn="ctr">
              <a:lnSpc>
                <a:spcPct val="107000"/>
              </a:lnSpc>
              <a:spcBef>
                <a:spcPts val="0"/>
              </a:spcBef>
              <a:spcAft>
                <a:spcPts val="800"/>
              </a:spcAft>
            </a:pPr>
            <a:r>
              <a:rPr lang="en-US" sz="21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challenges us</a:t>
            </a:r>
            <a:r>
              <a:rPr lang="en-US" sz="21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21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to stand up for what we believe.</a:t>
            </a:r>
            <a:endParaRPr lang="en-US" sz="21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ctr"/>
            <a:r>
              <a:rPr lang="en-US" sz="21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because of your passion and death, you give us the courage and strength to defend our beloved country and our displaced families. Jesus, be with us until the end of this horrific assault. We know we are strong because of your unconditional love for us.”</a:t>
            </a:r>
          </a:p>
        </p:txBody>
      </p:sp>
      <p:pic>
        <p:nvPicPr>
          <p:cNvPr id="8" name="Picture 7" descr="What Happened on Day 24 of Russia's Invasion of Ukraine - The New York Times">
            <a:extLst>
              <a:ext uri="{FF2B5EF4-FFF2-40B4-BE49-F238E27FC236}">
                <a16:creationId xmlns:a16="http://schemas.microsoft.com/office/drawing/2014/main" id="{B24B1D57-877C-43AC-BF2D-A5E987A042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821" y="1317854"/>
            <a:ext cx="7366001" cy="4910667"/>
          </a:xfrm>
          <a:prstGeom prst="rect">
            <a:avLst/>
          </a:prstGeom>
          <a:noFill/>
          <a:ln w="19050">
            <a:solidFill>
              <a:srgbClr val="FF0000"/>
            </a:solidFill>
          </a:ln>
        </p:spPr>
      </p:pic>
    </p:spTree>
    <p:extLst>
      <p:ext uri="{BB962C8B-B14F-4D97-AF65-F5344CB8AC3E}">
        <p14:creationId xmlns:p14="http://schemas.microsoft.com/office/powerpoint/2010/main" val="76738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10</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Stripped Naked.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545327" y="1259183"/>
            <a:ext cx="3355025" cy="4676601"/>
          </a:xfrm>
          <a:prstGeom prst="rect">
            <a:avLst/>
          </a:prstGeom>
          <a:noFill/>
        </p:spPr>
        <p:txBody>
          <a:bodyPr wrap="square" rtlCol="0">
            <a:spAutoFit/>
          </a:bodyPr>
          <a:lstStyle/>
          <a:p>
            <a:pPr marL="0" marR="0" algn="ctr">
              <a:lnSpc>
                <a:spcPct val="107000"/>
              </a:lnSpc>
              <a:spcBef>
                <a:spcPts val="0"/>
              </a:spcBef>
              <a:spcAft>
                <a:spcPts val="0"/>
              </a:spcAft>
            </a:pPr>
            <a:r>
              <a:rPr lang="en-US" sz="20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calls us to be vulnerable with the vulnerable.</a:t>
            </a: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b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b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“We are being stripped of everything we hold dear.  Our family life, our cities, our beautiful homeland</a:t>
            </a:r>
            <a:r>
              <a:rPr lang="en-US" sz="20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We are surrounded by devastation and rubble.   </a:t>
            </a: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In you, dear Jesus, and holy Mother Mary, we place our lives and homeland.”  </a:t>
            </a:r>
          </a:p>
        </p:txBody>
      </p:sp>
      <p:pic>
        <p:nvPicPr>
          <p:cNvPr id="8" name="Picture 7" descr="A picture containing outdoor, sky, grass, person&#10;&#10;Description automatically generated">
            <a:extLst>
              <a:ext uri="{FF2B5EF4-FFF2-40B4-BE49-F238E27FC236}">
                <a16:creationId xmlns:a16="http://schemas.microsoft.com/office/drawing/2014/main" id="{78B108F4-E2E5-4CC9-80E1-30212A57F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215" y="1483281"/>
            <a:ext cx="7516897" cy="4228403"/>
          </a:xfrm>
          <a:prstGeom prst="rect">
            <a:avLst/>
          </a:prstGeom>
          <a:noFill/>
          <a:ln w="28575">
            <a:solidFill>
              <a:schemeClr val="bg1"/>
            </a:solidFill>
          </a:ln>
        </p:spPr>
      </p:pic>
    </p:spTree>
    <p:extLst>
      <p:ext uri="{BB962C8B-B14F-4D97-AF65-F5344CB8AC3E}">
        <p14:creationId xmlns:p14="http://schemas.microsoft.com/office/powerpoint/2010/main" val="293912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11</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Nailed to the Cross.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416813" y="1416526"/>
            <a:ext cx="3355025" cy="4875694"/>
          </a:xfrm>
          <a:prstGeom prst="rect">
            <a:avLst/>
          </a:prstGeom>
          <a:noFill/>
        </p:spPr>
        <p:txBody>
          <a:bodyPr wrap="square" rtlCol="0">
            <a:spAutoFit/>
          </a:bodyPr>
          <a:lstStyle/>
          <a:p>
            <a:pPr marL="0" marR="0" algn="ctr">
              <a:lnSpc>
                <a:spcPct val="107000"/>
              </a:lnSpc>
              <a:spcBef>
                <a:spcPts val="0"/>
              </a:spcBef>
              <a:spcAft>
                <a:spcPts val="800"/>
              </a:spcAft>
            </a:pP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requires us to look upon the suffering son of God and</a:t>
            </a:r>
            <a:r>
              <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to embrace our cross </a:t>
            </a:r>
            <a:r>
              <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this excruciating cross that has been imposed on us.  </a:t>
            </a:r>
          </a:p>
          <a:p>
            <a:pPr marL="0" marR="0" algn="ctr">
              <a:lnSpc>
                <a:spcPct val="107000"/>
              </a:lnSpc>
              <a:spcBef>
                <a:spcPts val="0"/>
              </a:spcBef>
              <a:spcAft>
                <a:spcPts val="800"/>
              </a:spcAft>
            </a:pPr>
            <a:r>
              <a:rPr lang="en-US" sz="2200" b="1" i="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a:t>
            </a: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Holy Mother Mary, as we suffer so many losses, be with us now, and at the hour of our death, we pray. “</a:t>
            </a:r>
            <a:endPar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8" name="Picture 7" descr="Photos show scenes of fear and chaos in Ukraine after Russian missile  strikes">
            <a:extLst>
              <a:ext uri="{FF2B5EF4-FFF2-40B4-BE49-F238E27FC236}">
                <a16:creationId xmlns:a16="http://schemas.microsoft.com/office/drawing/2014/main" id="{79B48667-CE41-430F-A855-A1128BAD4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2" y="1441352"/>
            <a:ext cx="7401339" cy="4939696"/>
          </a:xfrm>
          <a:prstGeom prst="rect">
            <a:avLst/>
          </a:prstGeom>
          <a:noFill/>
          <a:ln w="28575">
            <a:solidFill>
              <a:schemeClr val="bg1"/>
            </a:solidFill>
          </a:ln>
        </p:spPr>
      </p:pic>
    </p:spTree>
    <p:extLst>
      <p:ext uri="{BB962C8B-B14F-4D97-AF65-F5344CB8AC3E}">
        <p14:creationId xmlns:p14="http://schemas.microsoft.com/office/powerpoint/2010/main" val="339420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12</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Dies on the Cross.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381299" y="1905032"/>
            <a:ext cx="3355025" cy="3426579"/>
          </a:xfrm>
          <a:prstGeom prst="rect">
            <a:avLst/>
          </a:prstGeom>
          <a:noFill/>
        </p:spPr>
        <p:txBody>
          <a:bodyPr wrap="square" rtlCol="0">
            <a:spAutoFit/>
          </a:bodyPr>
          <a:lstStyle/>
          <a:p>
            <a:pPr marL="0" marR="0" algn="ctr">
              <a:lnSpc>
                <a:spcPct val="107000"/>
              </a:lnSpc>
              <a:spcBef>
                <a:spcPts val="0"/>
              </a:spcBef>
              <a:spcAft>
                <a:spcPts val="800"/>
              </a:spcAft>
            </a:pPr>
            <a:r>
              <a:rPr lang="en-US" sz="22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We pause to reflect as we listen and mourn the wounded, the assaulted, the raped, the dying, and the dead </a:t>
            </a:r>
            <a:r>
              <a:rPr lang="en-US" sz="22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of Ukraine and Russia.</a:t>
            </a:r>
            <a:endParaRPr lang="en-US" sz="22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and Mother Mary, bring them home to you. We pray.”</a:t>
            </a:r>
          </a:p>
        </p:txBody>
      </p:sp>
      <p:pic>
        <p:nvPicPr>
          <p:cNvPr id="8" name="Picture 7" descr="Latest images from Ukraine: Civilians in the crosshairs as Russia declares  war - The Bharat Express News">
            <a:extLst>
              <a:ext uri="{FF2B5EF4-FFF2-40B4-BE49-F238E27FC236}">
                <a16:creationId xmlns:a16="http://schemas.microsoft.com/office/drawing/2014/main" id="{5520E3AA-348B-401A-A775-9E1C5B917C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52" y="1574520"/>
            <a:ext cx="7290671" cy="4559707"/>
          </a:xfrm>
          <a:prstGeom prst="rect">
            <a:avLst/>
          </a:prstGeom>
          <a:noFill/>
          <a:ln w="28575">
            <a:solidFill>
              <a:schemeClr val="bg1"/>
            </a:solidFill>
          </a:ln>
        </p:spPr>
      </p:pic>
    </p:spTree>
    <p:extLst>
      <p:ext uri="{BB962C8B-B14F-4D97-AF65-F5344CB8AC3E}">
        <p14:creationId xmlns:p14="http://schemas.microsoft.com/office/powerpoint/2010/main" val="12637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371" y="531494"/>
            <a:ext cx="9049257" cy="6038639"/>
          </a:xfrm>
          <a:prstGeom prst="rect">
            <a:avLst/>
          </a:prstGeom>
          <a:noFill/>
          <a:ln w="28575">
            <a:solidFill>
              <a:schemeClr val="bg1"/>
            </a:solidFill>
          </a:ln>
        </p:spPr>
      </p:pic>
      <p:sp>
        <p:nvSpPr>
          <p:cNvPr id="4" name="Rectangle 3">
            <a:extLst>
              <a:ext uri="{FF2B5EF4-FFF2-40B4-BE49-F238E27FC236}">
                <a16:creationId xmlns:a16="http://schemas.microsoft.com/office/drawing/2014/main" id="{1B137647-957D-4AA1-9070-12F85A762063}"/>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Samuel Barber - Adagio for Strings">
            <a:hlinkClick r:id="" action="ppaction://media"/>
            <a:extLst>
              <a:ext uri="{FF2B5EF4-FFF2-40B4-BE49-F238E27FC236}">
                <a16:creationId xmlns:a16="http://schemas.microsoft.com/office/drawing/2014/main" id="{508AE934-53C3-467B-9BC6-1A5FC89325B7}"/>
              </a:ext>
            </a:extLst>
          </p:cNvPr>
          <p:cNvPicPr>
            <a:picLocks noRot="1" noChangeAspect="1"/>
          </p:cNvPicPr>
          <p:nvPr>
            <a:videoFile r:link="rId1"/>
          </p:nvPr>
        </p:nvPicPr>
        <p:blipFill>
          <a:blip r:embed="rId4"/>
          <a:stretch>
            <a:fillRect/>
          </a:stretch>
        </p:blipFill>
        <p:spPr>
          <a:xfrm>
            <a:off x="182013" y="142461"/>
            <a:ext cx="11633766" cy="6573078"/>
          </a:xfrm>
          <a:prstGeom prst="rect">
            <a:avLst/>
          </a:prstGeom>
        </p:spPr>
      </p:pic>
    </p:spTree>
    <p:extLst>
      <p:ext uri="{BB962C8B-B14F-4D97-AF65-F5344CB8AC3E}">
        <p14:creationId xmlns:p14="http://schemas.microsoft.com/office/powerpoint/2010/main" val="33339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45647"/>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423928"/>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13</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Taken Down from the Cross.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079095" y="1709528"/>
            <a:ext cx="3772543" cy="4120552"/>
          </a:xfrm>
          <a:prstGeom prst="rect">
            <a:avLst/>
          </a:prstGeom>
          <a:noFill/>
        </p:spPr>
        <p:txBody>
          <a:bodyPr wrap="square" rtlCol="0">
            <a:spAutoFit/>
          </a:bodyPr>
          <a:lstStyle/>
          <a:p>
            <a:pPr marL="0" marR="0" algn="ctr">
              <a:lnSpc>
                <a:spcPct val="107000"/>
              </a:lnSpc>
              <a:spcBef>
                <a:spcPts val="0"/>
              </a:spcBef>
              <a:spcAft>
                <a:spcPts val="800"/>
              </a:spcAft>
            </a:pPr>
            <a:r>
              <a:rPr lang="en-US" sz="2000"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means full immersion in the condition of being human.</a:t>
            </a:r>
            <a:endPar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you comfort and console us knowing that because of your passion and death, you are with us at all times, </a:t>
            </a:r>
          </a:p>
          <a:p>
            <a:pPr marL="0" marR="0" algn="ctr">
              <a:lnSpc>
                <a:spcPct val="107000"/>
              </a:lnSpc>
              <a:spcBef>
                <a:spcPts val="0"/>
              </a:spcBef>
              <a:spcAft>
                <a:spcPts val="0"/>
              </a:spcAft>
            </a:pPr>
            <a:r>
              <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especially when we suffer, die, and rise to new life.  </a:t>
            </a:r>
          </a:p>
          <a:p>
            <a:pPr marL="0" marR="0" algn="ctr">
              <a:lnSpc>
                <a:spcPct val="107000"/>
              </a:lnSpc>
              <a:spcBef>
                <a:spcPts val="0"/>
              </a:spcBef>
              <a:spcAft>
                <a:spcPts val="800"/>
              </a:spcAft>
            </a:pPr>
            <a:r>
              <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For this we are deeply grateful.”</a:t>
            </a:r>
          </a:p>
        </p:txBody>
      </p:sp>
      <p:pic>
        <p:nvPicPr>
          <p:cNvPr id="9" name="Picture 8" descr="Photos of Ukraine soldiers' funerals in Lviv amid Russia's ongoing invasion  : The Picture Show : NPR">
            <a:extLst>
              <a:ext uri="{FF2B5EF4-FFF2-40B4-BE49-F238E27FC236}">
                <a16:creationId xmlns:a16="http://schemas.microsoft.com/office/drawing/2014/main" id="{3F20E0CB-1193-468D-A94D-B461E71BEB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22" y="1418153"/>
            <a:ext cx="7058112" cy="4703303"/>
          </a:xfrm>
          <a:prstGeom prst="rect">
            <a:avLst/>
          </a:prstGeom>
          <a:noFill/>
          <a:ln w="28575">
            <a:solidFill>
              <a:schemeClr val="bg1"/>
            </a:solidFill>
          </a:ln>
        </p:spPr>
      </p:pic>
    </p:spTree>
    <p:extLst>
      <p:ext uri="{BB962C8B-B14F-4D97-AF65-F5344CB8AC3E}">
        <p14:creationId xmlns:p14="http://schemas.microsoft.com/office/powerpoint/2010/main" val="5036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14</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Placed in the Tomb.</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452563" y="1410809"/>
            <a:ext cx="3355025" cy="4779193"/>
          </a:xfrm>
          <a:prstGeom prst="rect">
            <a:avLst/>
          </a:prstGeom>
          <a:noFill/>
        </p:spPr>
        <p:txBody>
          <a:bodyPr wrap="square" rtlCol="0">
            <a:spAutoFit/>
          </a:bodyPr>
          <a:lstStyle/>
          <a:p>
            <a:pPr marL="0" marR="0" algn="ctr">
              <a:lnSpc>
                <a:spcPct val="107000"/>
              </a:lnSpc>
              <a:spcBef>
                <a:spcPts val="0"/>
              </a:spcBef>
              <a:spcAft>
                <a:spcPts val="800"/>
              </a:spcAft>
            </a:pPr>
            <a:r>
              <a:rPr lang="en-US" sz="20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unjustly condemned, abandoned and alone, you took upon yourself the guilt of humanity.</a:t>
            </a: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Let us pause to remember the thousands who died bravely and courageously defending their homeland and loved ones, as well as those victims who were killed randomly and without mercy.</a:t>
            </a:r>
          </a:p>
        </p:txBody>
      </p:sp>
      <p:pic>
        <p:nvPicPr>
          <p:cNvPr id="8" name="Picture 7" descr="See the source image">
            <a:extLst>
              <a:ext uri="{FF2B5EF4-FFF2-40B4-BE49-F238E27FC236}">
                <a16:creationId xmlns:a16="http://schemas.microsoft.com/office/drawing/2014/main" id="{1CA4FB6C-2756-425F-ACB7-D314D94075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868" y="1509788"/>
            <a:ext cx="7038097" cy="4109133"/>
          </a:xfrm>
          <a:prstGeom prst="rect">
            <a:avLst/>
          </a:prstGeom>
          <a:noFill/>
          <a:ln w="28575">
            <a:solidFill>
              <a:schemeClr val="bg1"/>
            </a:solidFill>
          </a:ln>
        </p:spPr>
      </p:pic>
    </p:spTree>
    <p:extLst>
      <p:ext uri="{BB962C8B-B14F-4D97-AF65-F5344CB8AC3E}">
        <p14:creationId xmlns:p14="http://schemas.microsoft.com/office/powerpoint/2010/main" val="96145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371" y="531494"/>
            <a:ext cx="9049257" cy="6038639"/>
          </a:xfrm>
          <a:prstGeom prst="rect">
            <a:avLst/>
          </a:prstGeom>
          <a:noFill/>
          <a:ln w="28575">
            <a:solidFill>
              <a:schemeClr val="bg1"/>
            </a:solidFill>
          </a:ln>
        </p:spPr>
      </p:pic>
      <p:sp>
        <p:nvSpPr>
          <p:cNvPr id="4" name="Rectangle 3">
            <a:extLst>
              <a:ext uri="{FF2B5EF4-FFF2-40B4-BE49-F238E27FC236}">
                <a16:creationId xmlns:a16="http://schemas.microsoft.com/office/drawing/2014/main" id="{68B7C366-48A2-4CD0-A8F0-8D7A4DC90CE2}"/>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Taizé - Jesus, Remember Me">
            <a:hlinkClick r:id="" action="ppaction://media"/>
            <a:extLst>
              <a:ext uri="{FF2B5EF4-FFF2-40B4-BE49-F238E27FC236}">
                <a16:creationId xmlns:a16="http://schemas.microsoft.com/office/drawing/2014/main" id="{C134D601-B470-402A-AC94-8D41C82AB813}"/>
              </a:ext>
            </a:extLst>
          </p:cNvPr>
          <p:cNvPicPr>
            <a:picLocks noRot="1" noChangeAspect="1"/>
          </p:cNvPicPr>
          <p:nvPr>
            <a:videoFile r:link="rId1"/>
          </p:nvPr>
        </p:nvPicPr>
        <p:blipFill>
          <a:blip r:embed="rId4"/>
          <a:stretch>
            <a:fillRect/>
          </a:stretch>
        </p:blipFill>
        <p:spPr>
          <a:xfrm>
            <a:off x="1902014" y="287867"/>
            <a:ext cx="8387969" cy="6290977"/>
          </a:xfrm>
          <a:prstGeom prst="rect">
            <a:avLst/>
          </a:prstGeom>
        </p:spPr>
      </p:pic>
    </p:spTree>
    <p:extLst>
      <p:ext uri="{BB962C8B-B14F-4D97-AF65-F5344CB8AC3E}">
        <p14:creationId xmlns:p14="http://schemas.microsoft.com/office/powerpoint/2010/main" val="37537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371" y="531494"/>
            <a:ext cx="9049257" cy="6038639"/>
          </a:xfrm>
          <a:prstGeom prst="rect">
            <a:avLst/>
          </a:prstGeom>
          <a:noFill/>
          <a:ln w="28575">
            <a:solidFill>
              <a:schemeClr val="bg1"/>
            </a:solidFill>
          </a:ln>
        </p:spPr>
      </p:pic>
      <p:sp>
        <p:nvSpPr>
          <p:cNvPr id="4" name="Rectangle 3">
            <a:extLst>
              <a:ext uri="{FF2B5EF4-FFF2-40B4-BE49-F238E27FC236}">
                <a16:creationId xmlns:a16="http://schemas.microsoft.com/office/drawing/2014/main" id="{68B7C366-48A2-4CD0-A8F0-8D7A4DC90CE2}"/>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4D1FA17-CEFC-410B-9E96-7022649E63ED}"/>
              </a:ext>
            </a:extLst>
          </p:cNvPr>
          <p:cNvSpPr txBox="1"/>
          <p:nvPr/>
        </p:nvSpPr>
        <p:spPr>
          <a:xfrm>
            <a:off x="3028121" y="287867"/>
            <a:ext cx="6135756" cy="5824415"/>
          </a:xfrm>
          <a:prstGeom prst="rect">
            <a:avLst/>
          </a:prstGeom>
          <a:noFill/>
        </p:spPr>
        <p:txBody>
          <a:bodyPr wrap="square">
            <a:spAutoFit/>
          </a:bodyPr>
          <a:lstStyle/>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“Every human act, </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every Christian act, is an act of hope.</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But that means we must be women and men of the present, </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we must live this moment --- really live it, not just endure it --- because this very moment, for all its imperfection and frustration, </a:t>
            </a:r>
            <a:r>
              <a:rPr lang="en-US" sz="2400" b="1" i="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because</a:t>
            </a: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 of its imperfection and frustration, </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is pregnant with all sorts of possibilities, </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is pregnant with the future, is pregnant with love,</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is pregnant with Christ.”</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a:p>
            <a:pPr marL="0" marR="0" algn="ctr">
              <a:lnSpc>
                <a:spcPct val="105000"/>
              </a:lnSpc>
              <a:spcBef>
                <a:spcPts val="0"/>
              </a:spcBef>
              <a:spcAft>
                <a:spcPts val="800"/>
              </a:spcAft>
            </a:pPr>
            <a:r>
              <a:rPr lang="en-US" sz="2400" b="1" dirty="0">
                <a:solidFill>
                  <a:schemeClr val="bg1"/>
                </a:solidFill>
                <a:effectLst/>
                <a:latin typeface="Arial Nova Light" panose="020B0604020202020204" pitchFamily="34" charset="0"/>
                <a:ea typeface="Calibri" panose="020F0502020204030204" pitchFamily="34" charset="0"/>
                <a:cs typeface="Calibri" panose="020F0502020204030204" pitchFamily="34" charset="0"/>
              </a:rPr>
              <a:t>-- Walter Burghardt, S.J.</a:t>
            </a:r>
            <a:endParaRPr lang="en-US" sz="2400" b="1" dirty="0">
              <a:solidFill>
                <a:schemeClr val="bg1"/>
              </a:solidFill>
              <a:effectLst/>
              <a:latin typeface="Arial Nova Light"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74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371" y="531494"/>
            <a:ext cx="9049257" cy="6038639"/>
          </a:xfrm>
          <a:prstGeom prst="rect">
            <a:avLst/>
          </a:prstGeom>
          <a:noFill/>
          <a:ln w="28575">
            <a:solidFill>
              <a:schemeClr val="bg1"/>
            </a:solidFill>
          </a:ln>
        </p:spPr>
      </p:pic>
      <p:sp>
        <p:nvSpPr>
          <p:cNvPr id="4" name="Rectangle 3">
            <a:extLst>
              <a:ext uri="{FF2B5EF4-FFF2-40B4-BE49-F238E27FC236}">
                <a16:creationId xmlns:a16="http://schemas.microsoft.com/office/drawing/2014/main" id="{68B7C366-48A2-4CD0-A8F0-8D7A4DC90CE2}"/>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981CF27-5D15-4C73-8029-6038105928E9}"/>
              </a:ext>
            </a:extLst>
          </p:cNvPr>
          <p:cNvSpPr txBox="1"/>
          <p:nvPr/>
        </p:nvSpPr>
        <p:spPr>
          <a:xfrm>
            <a:off x="2802834" y="1327378"/>
            <a:ext cx="6924261" cy="3347327"/>
          </a:xfrm>
          <a:prstGeom prst="rect">
            <a:avLst/>
          </a:prstGeom>
          <a:noFill/>
        </p:spPr>
        <p:txBody>
          <a:bodyPr wrap="square">
            <a:spAutoFit/>
          </a:bodyPr>
          <a:lstStyle/>
          <a:p>
            <a:pPr algn="ctr">
              <a:lnSpc>
                <a:spcPct val="150000"/>
              </a:lnSpc>
            </a:pPr>
            <a:r>
              <a:rPr lang="en-US" sz="2400" b="1" i="1" dirty="0">
                <a:solidFill>
                  <a:schemeClr val="bg1"/>
                </a:solidFill>
                <a:effectLst/>
                <a:latin typeface="Arial Nova Light" panose="020B0304020202020204" pitchFamily="34" charset="0"/>
                <a:ea typeface="Calibri" panose="020F0502020204030204" pitchFamily="34" charset="0"/>
              </a:rPr>
              <a:t>Jesus, our brother,  and holy Mother Mary, </a:t>
            </a:r>
          </a:p>
          <a:p>
            <a:pPr algn="ctr">
              <a:lnSpc>
                <a:spcPct val="150000"/>
              </a:lnSpc>
            </a:pPr>
            <a:r>
              <a:rPr lang="en-US" sz="2400" b="1" i="1" dirty="0">
                <a:solidFill>
                  <a:schemeClr val="bg1"/>
                </a:solidFill>
                <a:effectLst/>
                <a:latin typeface="Arial Nova Light" panose="020B0304020202020204" pitchFamily="34" charset="0"/>
                <a:ea typeface="Calibri" panose="020F0502020204030204" pitchFamily="34" charset="0"/>
              </a:rPr>
              <a:t>we place our trust in you, </a:t>
            </a:r>
          </a:p>
          <a:p>
            <a:pPr algn="ctr">
              <a:lnSpc>
                <a:spcPct val="150000"/>
              </a:lnSpc>
            </a:pPr>
            <a:r>
              <a:rPr lang="en-US" sz="2400" b="1" i="1" dirty="0">
                <a:solidFill>
                  <a:schemeClr val="bg1"/>
                </a:solidFill>
                <a:effectLst/>
                <a:latin typeface="Arial Nova Light" panose="020B0304020202020204" pitchFamily="34" charset="0"/>
                <a:ea typeface="Calibri" panose="020F0502020204030204" pitchFamily="34" charset="0"/>
              </a:rPr>
              <a:t>and beg for the conversion of the Russian people, and their leader – </a:t>
            </a:r>
          </a:p>
          <a:p>
            <a:pPr algn="ctr">
              <a:lnSpc>
                <a:spcPct val="150000"/>
              </a:lnSpc>
            </a:pPr>
            <a:r>
              <a:rPr lang="en-US" sz="2400" b="1" i="1" dirty="0">
                <a:solidFill>
                  <a:schemeClr val="bg1"/>
                </a:solidFill>
                <a:latin typeface="Arial Nova Light" panose="020B0304020202020204" pitchFamily="34" charset="0"/>
                <a:ea typeface="Calibri" panose="020F0502020204030204" pitchFamily="34" charset="0"/>
              </a:rPr>
              <a:t>and for our own conversion as well</a:t>
            </a:r>
            <a:r>
              <a:rPr lang="en-US" sz="2400" b="1" i="1" dirty="0">
                <a:solidFill>
                  <a:schemeClr val="bg1"/>
                </a:solidFill>
                <a:effectLst/>
                <a:latin typeface="Arial Nova Light" panose="020B0304020202020204" pitchFamily="34" charset="0"/>
                <a:ea typeface="Calibri" panose="020F0502020204030204" pitchFamily="34" charset="0"/>
              </a:rPr>
              <a:t>.  </a:t>
            </a:r>
          </a:p>
          <a:p>
            <a:pPr algn="ctr">
              <a:lnSpc>
                <a:spcPct val="150000"/>
              </a:lnSpc>
            </a:pPr>
            <a:r>
              <a:rPr lang="en-US" sz="2400" b="1" i="1" dirty="0">
                <a:solidFill>
                  <a:schemeClr val="bg1"/>
                </a:solidFill>
                <a:effectLst/>
                <a:latin typeface="Arial Nova Light" panose="020B0304020202020204" pitchFamily="34" charset="0"/>
                <a:ea typeface="Calibri" panose="020F0502020204030204" pitchFamily="34" charset="0"/>
              </a:rPr>
              <a:t>We hopefully pray.</a:t>
            </a:r>
            <a:endParaRPr lang="en-US" sz="2400" b="1" dirty="0">
              <a:solidFill>
                <a:schemeClr val="bg1"/>
              </a:solidFill>
              <a:latin typeface="Arial Nova Light" panose="020B0304020202020204" pitchFamily="34" charset="0"/>
            </a:endParaRPr>
          </a:p>
        </p:txBody>
      </p:sp>
    </p:spTree>
    <p:extLst>
      <p:ext uri="{BB962C8B-B14F-4D97-AF65-F5344CB8AC3E}">
        <p14:creationId xmlns:p14="http://schemas.microsoft.com/office/powerpoint/2010/main" val="397471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310934-6AD7-40F7-959D-D012E1F6889C}"/>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Russian forces have changed strategy to target civilians, says Ukrainian MP  | The Independent">
            <a:extLst>
              <a:ext uri="{FF2B5EF4-FFF2-40B4-BE49-F238E27FC236}">
                <a16:creationId xmlns:a16="http://schemas.microsoft.com/office/drawing/2014/main" id="{715D689E-91CF-47D4-9FF0-245D55AC28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686" y="1231493"/>
            <a:ext cx="7638887" cy="5092591"/>
          </a:xfrm>
          <a:prstGeom prst="rect">
            <a:avLst/>
          </a:prstGeom>
          <a:noFill/>
          <a:ln w="28575">
            <a:solidFill>
              <a:schemeClr val="bg1"/>
            </a:solidFill>
          </a:ln>
        </p:spPr>
      </p:pic>
      <p:sp>
        <p:nvSpPr>
          <p:cNvPr id="6" name="TextBox 5">
            <a:extLst>
              <a:ext uri="{FF2B5EF4-FFF2-40B4-BE49-F238E27FC236}">
                <a16:creationId xmlns:a16="http://schemas.microsoft.com/office/drawing/2014/main" id="{54FEC07C-413D-41EE-BB0F-9DF6BFC26BCD}"/>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Is Given His Cross.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2861D2E-5285-4B27-B070-BF0E27DE80FB}"/>
              </a:ext>
            </a:extLst>
          </p:cNvPr>
          <p:cNvSpPr txBox="1"/>
          <p:nvPr/>
        </p:nvSpPr>
        <p:spPr>
          <a:xfrm>
            <a:off x="8571832" y="1509789"/>
            <a:ext cx="3355025" cy="4266553"/>
          </a:xfrm>
          <a:prstGeom prst="rect">
            <a:avLst/>
          </a:prstGeom>
          <a:noFill/>
        </p:spPr>
        <p:txBody>
          <a:bodyPr wrap="square" rtlCol="0">
            <a:spAutoFit/>
          </a:bodyPr>
          <a:lstStyle/>
          <a:p>
            <a:pPr marL="0" marR="0" algn="ctr">
              <a:lnSpc>
                <a:spcPct val="107000"/>
              </a:lnSpc>
              <a:spcBef>
                <a:spcPts val="0"/>
              </a:spcBef>
              <a:spcAft>
                <a:spcPts val="800"/>
              </a:spcAft>
            </a:pPr>
            <a:r>
              <a:rPr lang="en-US" sz="2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Compassion</a:t>
            </a: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takes us into places of pain…</a:t>
            </a:r>
          </a:p>
          <a:p>
            <a:pPr marL="0" marR="0" algn="ctr">
              <a:lnSpc>
                <a:spcPct val="107000"/>
              </a:lnSpc>
              <a:spcBef>
                <a:spcPts val="0"/>
              </a:spcBef>
              <a:spcAft>
                <a:spcPts val="80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into the pain of anxiety, fear, and uncertainty. This woman must be strong for her child even as she asks, why this imposed suffering? Why us good families? </a:t>
            </a:r>
          </a:p>
          <a:p>
            <a:pPr marL="0" marR="0" algn="ctr">
              <a:lnSpc>
                <a:spcPct val="107000"/>
              </a:lnSpc>
              <a:spcBef>
                <a:spcPts val="0"/>
              </a:spcBef>
              <a:spcAft>
                <a:spcPts val="800"/>
              </a:spcAft>
            </a:pPr>
            <a:r>
              <a:rPr lang="en-US" sz="2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did not choose his cross, it was given to him. </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61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 some speak more kindly about war in Ukraine because the victims are  white? | The Grammarian">
            <a:extLst>
              <a:ext uri="{FF2B5EF4-FFF2-40B4-BE49-F238E27FC236}">
                <a16:creationId xmlns:a16="http://schemas.microsoft.com/office/drawing/2014/main" id="{00B79B3B-BF00-4C33-9482-2D4AF76055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71371" y="531494"/>
            <a:ext cx="9049257" cy="6038639"/>
          </a:xfrm>
          <a:prstGeom prst="rect">
            <a:avLst/>
          </a:prstGeom>
          <a:noFill/>
          <a:ln w="28575">
            <a:solidFill>
              <a:schemeClr val="bg1"/>
            </a:solidFill>
          </a:ln>
        </p:spPr>
      </p:pic>
      <p:sp>
        <p:nvSpPr>
          <p:cNvPr id="4" name="Rectangle 3">
            <a:extLst>
              <a:ext uri="{FF2B5EF4-FFF2-40B4-BE49-F238E27FC236}">
                <a16:creationId xmlns:a16="http://schemas.microsoft.com/office/drawing/2014/main" id="{B5FDC100-7A81-4366-8FC1-3F5B55F96E81}"/>
              </a:ext>
            </a:extLst>
          </p:cNvPr>
          <p:cNvSpPr/>
          <p:nvPr/>
        </p:nvSpPr>
        <p:spPr>
          <a:xfrm>
            <a:off x="33454" y="-1906"/>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ree, outdoor, forest, wooded&#10;&#10;Description automatically generated">
            <a:extLst>
              <a:ext uri="{FF2B5EF4-FFF2-40B4-BE49-F238E27FC236}">
                <a16:creationId xmlns:a16="http://schemas.microsoft.com/office/drawing/2014/main" id="{881E8811-5C41-42E0-B336-3315E92F395C}"/>
              </a:ext>
            </a:extLst>
          </p:cNvPr>
          <p:cNvPicPr>
            <a:picLocks noChangeAspect="1"/>
          </p:cNvPicPr>
          <p:nvPr/>
        </p:nvPicPr>
        <p:blipFill>
          <a:blip r:embed="rId6"/>
          <a:stretch>
            <a:fillRect/>
          </a:stretch>
        </p:blipFill>
        <p:spPr>
          <a:xfrm>
            <a:off x="1993395" y="1259168"/>
            <a:ext cx="6988772" cy="4335850"/>
          </a:xfrm>
          <a:prstGeom prst="rect">
            <a:avLst/>
          </a:prstGeom>
          <a:ln w="28575">
            <a:solidFill>
              <a:schemeClr val="tx1"/>
            </a:solidFill>
          </a:ln>
        </p:spPr>
      </p:pic>
      <p:pic>
        <p:nvPicPr>
          <p:cNvPr id="2" name="Online Media 1" title="Taizé - Jesus, Remember Me">
            <a:hlinkClick r:id="" action="ppaction://media"/>
            <a:extLst>
              <a:ext uri="{FF2B5EF4-FFF2-40B4-BE49-F238E27FC236}">
                <a16:creationId xmlns:a16="http://schemas.microsoft.com/office/drawing/2014/main" id="{9005E918-592D-4D9C-9E57-0AF0B4CCB548}"/>
              </a:ext>
            </a:extLst>
          </p:cNvPr>
          <p:cNvPicPr>
            <a:picLocks noRot="1" noChangeAspect="1"/>
          </p:cNvPicPr>
          <p:nvPr>
            <a:videoFile r:link="rId1"/>
          </p:nvPr>
        </p:nvPicPr>
        <p:blipFill>
          <a:blip r:embed="rId7"/>
          <a:stretch>
            <a:fillRect/>
          </a:stretch>
        </p:blipFill>
        <p:spPr>
          <a:xfrm>
            <a:off x="10856248" y="2190614"/>
            <a:ext cx="723609" cy="542707"/>
          </a:xfrm>
          <a:prstGeom prst="rect">
            <a:avLst/>
          </a:prstGeom>
        </p:spPr>
      </p:pic>
      <p:pic>
        <p:nvPicPr>
          <p:cNvPr id="8" name="Online Media 7" title="Samuel Barber - Adagio for Strings">
            <a:hlinkClick r:id="" action="ppaction://media"/>
            <a:extLst>
              <a:ext uri="{FF2B5EF4-FFF2-40B4-BE49-F238E27FC236}">
                <a16:creationId xmlns:a16="http://schemas.microsoft.com/office/drawing/2014/main" id="{785FC80F-49DA-478D-9D62-5B4DEBD0420A}"/>
              </a:ext>
            </a:extLst>
          </p:cNvPr>
          <p:cNvPicPr>
            <a:picLocks noRot="1" noChangeAspect="1"/>
          </p:cNvPicPr>
          <p:nvPr>
            <a:videoFile r:link="rId2"/>
          </p:nvPr>
        </p:nvPicPr>
        <p:blipFill>
          <a:blip r:embed="rId8"/>
          <a:stretch>
            <a:fillRect/>
          </a:stretch>
        </p:blipFill>
        <p:spPr>
          <a:xfrm>
            <a:off x="10840585" y="3427093"/>
            <a:ext cx="739272" cy="417689"/>
          </a:xfrm>
          <a:prstGeom prst="rect">
            <a:avLst/>
          </a:prstGeom>
        </p:spPr>
      </p:pic>
      <p:pic>
        <p:nvPicPr>
          <p:cNvPr id="9" name="Online Media 8" title="John Williams: Schindler's List (violin solo) - Ellen Klodová">
            <a:hlinkClick r:id="" action="ppaction://media"/>
            <a:extLst>
              <a:ext uri="{FF2B5EF4-FFF2-40B4-BE49-F238E27FC236}">
                <a16:creationId xmlns:a16="http://schemas.microsoft.com/office/drawing/2014/main" id="{DE1B4FA6-032A-40A4-9B17-9AA4B7884AB4}"/>
              </a:ext>
            </a:extLst>
          </p:cNvPr>
          <p:cNvPicPr>
            <a:picLocks noRot="1" noChangeAspect="1"/>
          </p:cNvPicPr>
          <p:nvPr>
            <a:videoFile r:link="rId3"/>
          </p:nvPr>
        </p:nvPicPr>
        <p:blipFill>
          <a:blip r:embed="rId9"/>
          <a:stretch>
            <a:fillRect/>
          </a:stretch>
        </p:blipFill>
        <p:spPr>
          <a:xfrm>
            <a:off x="10840585" y="4728861"/>
            <a:ext cx="697273" cy="393959"/>
          </a:xfrm>
          <a:prstGeom prst="rect">
            <a:avLst/>
          </a:prstGeom>
        </p:spPr>
      </p:pic>
    </p:spTree>
    <p:extLst>
      <p:ext uri="{BB962C8B-B14F-4D97-AF65-F5344CB8AC3E}">
        <p14:creationId xmlns:p14="http://schemas.microsoft.com/office/powerpoint/2010/main" val="23244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8"/>
                </p:tgtEl>
              </p:cMediaNode>
            </p:video>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8"/>
                                        </p:tgtEl>
                                      </p:cBhvr>
                                    </p:cmd>
                                  </p:childTnLst>
                                </p:cTn>
                              </p:par>
                            </p:childTnLst>
                          </p:cTn>
                        </p:par>
                      </p:childTnLst>
                    </p:cTn>
                  </p:par>
                </p:childTnLst>
              </p:cTn>
              <p:nextCondLst>
                <p:cond evt="onClick" delay="0">
                  <p:tgtEl>
                    <p:spTgt spid="8"/>
                  </p:tgtEl>
                </p:cond>
              </p:nextCondLst>
            </p:seq>
            <p:video>
              <p:cMediaNode vol="80000">
                <p:cTn id="27" fill="hold" display="0">
                  <p:stCondLst>
                    <p:cond delay="indefinite"/>
                  </p:stCondLst>
                </p:cTn>
                <p:tgtEl>
                  <p:spTgt spid="9"/>
                </p:tgtEl>
              </p:cMediaNode>
            </p:video>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kraine's Kids Are Under Fire as War Looms">
            <a:extLst>
              <a:ext uri="{FF2B5EF4-FFF2-40B4-BE49-F238E27FC236}">
                <a16:creationId xmlns:a16="http://schemas.microsoft.com/office/drawing/2014/main" id="{B267B4B9-8391-484F-8518-AE15386217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62" y="1338469"/>
            <a:ext cx="7299093" cy="4860603"/>
          </a:xfrm>
          <a:prstGeom prst="rect">
            <a:avLst/>
          </a:prstGeom>
          <a:noFill/>
          <a:ln w="38100">
            <a:solidFill>
              <a:schemeClr val="bg1"/>
            </a:solidFill>
          </a:ln>
        </p:spPr>
      </p:pic>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3</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Falls the First Time.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571832" y="1338469"/>
            <a:ext cx="3355025" cy="5093702"/>
          </a:xfrm>
          <a:prstGeom prst="rect">
            <a:avLst/>
          </a:prstGeom>
          <a:noFill/>
        </p:spPr>
        <p:txBody>
          <a:bodyPr wrap="square" rtlCol="0">
            <a:spAutoFit/>
          </a:bodyPr>
          <a:lstStyle/>
          <a:p>
            <a:pPr marL="0" marR="0" algn="ctr">
              <a:lnSpc>
                <a:spcPct val="107000"/>
              </a:lnSpc>
              <a:spcBef>
                <a:spcPts val="0"/>
              </a:spcBef>
              <a:spcAft>
                <a:spcPts val="800"/>
              </a:spcAft>
            </a:pPr>
            <a:r>
              <a:rPr lang="en-US" sz="2200" b="1" i="1" dirty="0">
                <a:solidFill>
                  <a:schemeClr val="bg1"/>
                </a:solidFill>
                <a:latin typeface="Calibri" panose="020F0502020204030204" pitchFamily="34" charset="0"/>
                <a:cs typeface="Times New Roman" panose="02020603050405020304" pitchFamily="18" charset="0"/>
              </a:rPr>
              <a:t>Compassion calls us to share in brokenness, confusion, and anguish.  </a:t>
            </a:r>
          </a:p>
          <a:p>
            <a:pPr marL="0" marR="0" algn="ctr">
              <a:lnSpc>
                <a:spcPct val="107000"/>
              </a:lnSpc>
              <a:spcBef>
                <a:spcPts val="0"/>
              </a:spcBef>
              <a:spcAft>
                <a:spcPts val="800"/>
              </a:spcAft>
            </a:pPr>
            <a:r>
              <a:rPr lang="en-US" sz="2200" b="1" dirty="0">
                <a:solidFill>
                  <a:schemeClr val="bg1"/>
                </a:solidFill>
                <a:latin typeface="Calibri" panose="020F0502020204030204" pitchFamily="34" charset="0"/>
                <a:cs typeface="Times New Roman" panose="02020603050405020304" pitchFamily="18" charset="0"/>
              </a:rPr>
              <a:t>At times we cry, “Merciful God, this burden is too heavy to carry.  Please give us strength to stand strong. We pray.”</a:t>
            </a:r>
          </a:p>
          <a:p>
            <a:pPr marL="0" marR="0" algn="ctr">
              <a:lnSpc>
                <a:spcPct val="107000"/>
              </a:lnSpc>
              <a:spcBef>
                <a:spcPts val="0"/>
              </a:spcBef>
            </a:pPr>
            <a:r>
              <a:rPr lang="en-US" sz="2200" b="1" i="1" dirty="0">
                <a:solidFill>
                  <a:schemeClr val="bg1"/>
                </a:solidFill>
                <a:latin typeface="Calibri" panose="020F0502020204030204" pitchFamily="34" charset="0"/>
                <a:cs typeface="Times New Roman" panose="02020603050405020304" pitchFamily="18" charset="0"/>
              </a:rPr>
              <a:t>Jesus suffered humiliation, but he sanctified this moment by rising …   and he continued to carry </a:t>
            </a:r>
          </a:p>
          <a:p>
            <a:pPr marL="0" marR="0" algn="ctr">
              <a:lnSpc>
                <a:spcPct val="107000"/>
              </a:lnSpc>
              <a:spcBef>
                <a:spcPts val="0"/>
              </a:spcBef>
              <a:spcAft>
                <a:spcPts val="800"/>
              </a:spcAft>
            </a:pPr>
            <a:r>
              <a:rPr lang="en-US" sz="2200" b="1" i="1" dirty="0">
                <a:solidFill>
                  <a:schemeClr val="bg1"/>
                </a:solidFill>
                <a:latin typeface="Calibri" panose="020F0502020204030204" pitchFamily="34" charset="0"/>
                <a:cs typeface="Times New Roman" panose="02020603050405020304" pitchFamily="18" charset="0"/>
              </a:rPr>
              <a:t>his cross.</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81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D0BDF0-0D4C-4B94-B60B-F82A7FD33AF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 ">
            <a:extLst>
              <a:ext uri="{FF2B5EF4-FFF2-40B4-BE49-F238E27FC236}">
                <a16:creationId xmlns:a16="http://schemas.microsoft.com/office/drawing/2014/main" id="{15625091-5521-45A2-8D87-1CD68EB9C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491" y="1231493"/>
            <a:ext cx="7719152" cy="5142803"/>
          </a:xfrm>
          <a:prstGeom prst="rect">
            <a:avLst/>
          </a:prstGeom>
          <a:noFill/>
          <a:ln>
            <a:noFill/>
          </a:ln>
        </p:spPr>
      </p:pic>
      <p:sp>
        <p:nvSpPr>
          <p:cNvPr id="5" name="TextBox 4">
            <a:extLst>
              <a:ext uri="{FF2B5EF4-FFF2-40B4-BE49-F238E27FC236}">
                <a16:creationId xmlns:a16="http://schemas.microsoft.com/office/drawing/2014/main" id="{E0460281-C59D-4793-B2D6-01F1DFE850F8}"/>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4</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Meets His Mother.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6C3B191-E07A-4A34-9A50-02D6BD503B85}"/>
              </a:ext>
            </a:extLst>
          </p:cNvPr>
          <p:cNvSpPr txBox="1"/>
          <p:nvPr/>
        </p:nvSpPr>
        <p:spPr>
          <a:xfrm>
            <a:off x="8681690" y="1986084"/>
            <a:ext cx="3355025" cy="3439403"/>
          </a:xfrm>
          <a:prstGeom prst="rect">
            <a:avLst/>
          </a:prstGeom>
          <a:noFill/>
        </p:spPr>
        <p:txBody>
          <a:bodyPr wrap="square" rtlCol="0">
            <a:spAutoFit/>
          </a:bodyPr>
          <a:lstStyle/>
          <a:p>
            <a:pPr marL="0" marR="0" algn="ctr">
              <a:lnSpc>
                <a:spcPct val="107000"/>
              </a:lnSpc>
              <a:spcBef>
                <a:spcPts val="0"/>
              </a:spcBef>
              <a:spcAft>
                <a:spcPts val="800"/>
              </a:spcAft>
            </a:pPr>
            <a:r>
              <a:rPr lang="en-US" sz="2200" b="1" i="1" dirty="0">
                <a:solidFill>
                  <a:schemeClr val="bg1"/>
                </a:solidFill>
                <a:latin typeface="Calibri" panose="020F0502020204030204" pitchFamily="34" charset="0"/>
                <a:cs typeface="Times New Roman" panose="02020603050405020304" pitchFamily="18" charset="0"/>
              </a:rPr>
              <a:t>Compassion causes a mother to reach out and console the child of her womb.</a:t>
            </a:r>
          </a:p>
          <a:p>
            <a:pPr marL="0" marR="0" algn="ctr">
              <a:lnSpc>
                <a:spcPct val="107000"/>
              </a:lnSpc>
              <a:spcBef>
                <a:spcPts val="0"/>
              </a:spcBef>
              <a:spcAft>
                <a:spcPts val="800"/>
              </a:spcAft>
            </a:pPr>
            <a:r>
              <a:rPr lang="en-US" sz="2200" b="1" dirty="0">
                <a:solidFill>
                  <a:schemeClr val="bg1"/>
                </a:solidFill>
                <a:latin typeface="Calibri" panose="020F0502020204030204" pitchFamily="34" charset="0"/>
                <a:cs typeface="Times New Roman" panose="02020603050405020304" pitchFamily="18" charset="0"/>
              </a:rPr>
              <a:t>“Holy Mary, your love and comfort is needed for the displaced mothers of Ukraine, and their precious children.”</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07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D0BDF0-0D4C-4B94-B60B-F82A7FD33AF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Online Media 2" title="John Williams: Schindler's List (violin solo) - Ellen Klodová">
            <a:hlinkClick r:id="" action="ppaction://media"/>
            <a:extLst>
              <a:ext uri="{FF2B5EF4-FFF2-40B4-BE49-F238E27FC236}">
                <a16:creationId xmlns:a16="http://schemas.microsoft.com/office/drawing/2014/main" id="{980DE653-7BBC-4472-8184-94A85C73738D}"/>
              </a:ext>
            </a:extLst>
          </p:cNvPr>
          <p:cNvPicPr>
            <a:picLocks noRot="1" noChangeAspect="1"/>
          </p:cNvPicPr>
          <p:nvPr>
            <a:videoFile r:link="rId1"/>
          </p:nvPr>
        </p:nvPicPr>
        <p:blipFill>
          <a:blip r:embed="rId3"/>
          <a:stretch>
            <a:fillRect/>
          </a:stretch>
        </p:blipFill>
        <p:spPr>
          <a:xfrm>
            <a:off x="378802" y="198783"/>
            <a:ext cx="11469580" cy="6480313"/>
          </a:xfrm>
          <a:prstGeom prst="rect">
            <a:avLst/>
          </a:prstGeom>
        </p:spPr>
      </p:pic>
    </p:spTree>
    <p:extLst>
      <p:ext uri="{BB962C8B-B14F-4D97-AF65-F5344CB8AC3E}">
        <p14:creationId xmlns:p14="http://schemas.microsoft.com/office/powerpoint/2010/main" val="32803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1745973" y="423928"/>
            <a:ext cx="8232913"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5</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Simon of Cyrene Helps Jesus Carry His Cross.</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571832" y="1338469"/>
            <a:ext cx="3355025" cy="4988417"/>
          </a:xfrm>
          <a:prstGeom prst="rect">
            <a:avLst/>
          </a:prstGeom>
          <a:noFill/>
        </p:spPr>
        <p:txBody>
          <a:bodyPr wrap="square" rtlCol="0">
            <a:spAutoFit/>
          </a:bodyPr>
          <a:lstStyle/>
          <a:p>
            <a:pPr marL="0" marR="0" algn="ctr">
              <a:lnSpc>
                <a:spcPct val="107000"/>
              </a:lnSpc>
              <a:spcBef>
                <a:spcPts val="0"/>
              </a:spcBef>
              <a:spcAft>
                <a:spcPts val="800"/>
              </a:spcAft>
            </a:pP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inspires us to reach out to those in need.</a:t>
            </a:r>
            <a:r>
              <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“During these days of displacement, we meet people embracing and welcoming us.  They offer food, shelter, and safety.”</a:t>
            </a:r>
          </a:p>
          <a:p>
            <a:pPr marL="0" marR="0" algn="ctr">
              <a:lnSpc>
                <a:spcPct val="107000"/>
              </a:lnSpc>
              <a:spcBef>
                <a:spcPts val="0"/>
              </a:spcBef>
              <a:spcAft>
                <a:spcPts val="800"/>
              </a:spcAft>
            </a:pPr>
            <a:r>
              <a:rPr lang="en-US" sz="22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bless the strangers who help us with their kindness and goodness.”</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Ukraine-Russia War: &quot;Won't End Campaign Until Ukraine Stops Fighting,&quot; Says  Putin: 10 Facts">
            <a:extLst>
              <a:ext uri="{FF2B5EF4-FFF2-40B4-BE49-F238E27FC236}">
                <a16:creationId xmlns:a16="http://schemas.microsoft.com/office/drawing/2014/main" id="{C0E39664-382A-4DC9-A44D-7B46924533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43" y="1338469"/>
            <a:ext cx="7834780" cy="4817902"/>
          </a:xfrm>
          <a:prstGeom prst="rect">
            <a:avLst/>
          </a:prstGeom>
          <a:noFill/>
          <a:ln w="38100">
            <a:solidFill>
              <a:srgbClr val="FF00FF"/>
            </a:solidFill>
          </a:ln>
        </p:spPr>
      </p:pic>
    </p:spTree>
    <p:extLst>
      <p:ext uri="{BB962C8B-B14F-4D97-AF65-F5344CB8AC3E}">
        <p14:creationId xmlns:p14="http://schemas.microsoft.com/office/powerpoint/2010/main" val="321785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6</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Veronica Wipes the Face of Jesus.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571832" y="1338469"/>
            <a:ext cx="3355025" cy="5220275"/>
          </a:xfrm>
          <a:prstGeom prst="rect">
            <a:avLst/>
          </a:prstGeom>
          <a:noFill/>
        </p:spPr>
        <p:txBody>
          <a:bodyPr wrap="square" rtlCol="0">
            <a:spAutoFit/>
          </a:bodyPr>
          <a:lstStyle/>
          <a:p>
            <a:pPr marL="0" marR="0" algn="ctr">
              <a:lnSpc>
                <a:spcPct val="107000"/>
              </a:lnSpc>
              <a:spcBef>
                <a:spcPts val="0"/>
              </a:spcBef>
              <a:spcAft>
                <a:spcPts val="800"/>
              </a:spcAft>
            </a:pPr>
            <a:r>
              <a:rPr lang="en-US" sz="20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asks me to forget myself and to see the need of the person who suffers.</a:t>
            </a:r>
            <a:endPar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A woman steps up and offers a cloth to wipe the bleeding face of Jesus.  Unexpectedly, she is rewarded.</a:t>
            </a:r>
          </a:p>
          <a:p>
            <a:pPr marL="0" marR="0" algn="ctr">
              <a:lnSpc>
                <a:spcPct val="107000"/>
              </a:lnSpc>
              <a:spcBef>
                <a:spcPts val="0"/>
              </a:spcBef>
              <a:spcAft>
                <a:spcPts val="800"/>
              </a:spcAft>
            </a:pPr>
            <a:r>
              <a:rPr lang="en-US" sz="20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how many times I have been upset, because the person to whom I gave a kindness, did not express gratitude. I ask for forgiveness.”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woman fleeing from Ukraine is overcome by emotions Friday at the border crossing in Medyka, Poland.  (Markus Schreiber)">
            <a:extLst>
              <a:ext uri="{FF2B5EF4-FFF2-40B4-BE49-F238E27FC236}">
                <a16:creationId xmlns:a16="http://schemas.microsoft.com/office/drawing/2014/main" id="{919F5660-1892-45DF-901A-A0C3731F72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53" y="1338469"/>
            <a:ext cx="7444765" cy="5035827"/>
          </a:xfrm>
          <a:prstGeom prst="rect">
            <a:avLst/>
          </a:prstGeom>
          <a:noFill/>
          <a:ln w="28575">
            <a:solidFill>
              <a:schemeClr val="bg1"/>
            </a:solidFill>
          </a:ln>
        </p:spPr>
      </p:pic>
    </p:spTree>
    <p:extLst>
      <p:ext uri="{BB962C8B-B14F-4D97-AF65-F5344CB8AC3E}">
        <p14:creationId xmlns:p14="http://schemas.microsoft.com/office/powerpoint/2010/main" val="143626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7</a:t>
            </a:r>
            <a:r>
              <a:rPr lang="en-US" sz="2400" b="1"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Station:  Jesus Falls for the Second Time.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634725" y="1311802"/>
            <a:ext cx="3355025" cy="4719369"/>
          </a:xfrm>
          <a:prstGeom prst="rect">
            <a:avLst/>
          </a:prstGeom>
          <a:noFill/>
        </p:spPr>
        <p:txBody>
          <a:bodyPr wrap="square" rtlCol="0">
            <a:spAutoFit/>
          </a:bodyPr>
          <a:lstStyle/>
          <a:p>
            <a:pPr marL="0" marR="0" algn="ctr">
              <a:lnSpc>
                <a:spcPct val="107000"/>
              </a:lnSpc>
              <a:spcBef>
                <a:spcPts val="0"/>
              </a:spcBef>
              <a:spcAft>
                <a:spcPts val="800"/>
              </a:spcAft>
            </a:pPr>
            <a:r>
              <a:rPr lang="en-US" sz="18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Compassion requires us to be weak with the weak, to mourn, and be vulnerable with the vulnerable.</a:t>
            </a:r>
            <a:r>
              <a:rPr lang="en-U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8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“There is something holy about being human, about drawing on inner strength and not giving up.”</a:t>
            </a:r>
          </a:p>
          <a:p>
            <a:pPr marL="0" marR="0" algn="ctr">
              <a:lnSpc>
                <a:spcPct val="107000"/>
              </a:lnSpc>
              <a:spcBef>
                <a:spcPts val="0"/>
              </a:spcBef>
              <a:spcAft>
                <a:spcPts val="800"/>
              </a:spcAft>
            </a:pPr>
            <a:r>
              <a:rPr lang="en-US" sz="1800" b="1"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Jesus, you have shown us the way to fall a second time, by courageously standing up and carrying your cross, no matter the pain and humiliation.  I ask for courage to do the same.</a:t>
            </a:r>
            <a:endParaRPr lang="en-US" sz="2200" b="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8" name="Picture 7" descr="A Toddler's Terror, as Families Flee Shelling in Ukraine | The New Yorker">
            <a:extLst>
              <a:ext uri="{FF2B5EF4-FFF2-40B4-BE49-F238E27FC236}">
                <a16:creationId xmlns:a16="http://schemas.microsoft.com/office/drawing/2014/main" id="{93B855BA-11A4-4C51-82B8-C2BD3D209C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36" y="1392112"/>
            <a:ext cx="8104439" cy="4558747"/>
          </a:xfrm>
          <a:prstGeom prst="rect">
            <a:avLst/>
          </a:prstGeom>
          <a:noFill/>
          <a:ln w="28575">
            <a:solidFill>
              <a:schemeClr val="tx1"/>
            </a:solidFill>
          </a:ln>
        </p:spPr>
      </p:pic>
    </p:spTree>
    <p:extLst>
      <p:ext uri="{BB962C8B-B14F-4D97-AF65-F5344CB8AC3E}">
        <p14:creationId xmlns:p14="http://schemas.microsoft.com/office/powerpoint/2010/main" val="36748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525F8-27D3-449F-A6AF-1F5979475284}"/>
              </a:ext>
            </a:extLst>
          </p:cNvPr>
          <p:cNvSpPr/>
          <p:nvPr/>
        </p:nvSpPr>
        <p:spPr>
          <a:xfrm>
            <a:off x="0" y="1"/>
            <a:ext cx="12192000" cy="6857999"/>
          </a:xfrm>
          <a:prstGeom prst="rect">
            <a:avLst/>
          </a:prstGeom>
          <a:solidFill>
            <a:schemeClr val="accent1">
              <a:lumMod val="5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057DC3-6C99-4284-ABF7-CA8CBA296E36}"/>
              </a:ext>
            </a:extLst>
          </p:cNvPr>
          <p:cNvSpPr txBox="1"/>
          <p:nvPr/>
        </p:nvSpPr>
        <p:spPr>
          <a:xfrm>
            <a:off x="2395330" y="380747"/>
            <a:ext cx="7401339" cy="470000"/>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8</a:t>
            </a:r>
            <a:r>
              <a:rPr lang="en-US" sz="24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Station:  Jesus Meets the Women of Jerusalem.</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5F4CE8-47E3-49BA-8817-3B3ED5963C80}"/>
              </a:ext>
            </a:extLst>
          </p:cNvPr>
          <p:cNvSpPr txBox="1"/>
          <p:nvPr/>
        </p:nvSpPr>
        <p:spPr>
          <a:xfrm>
            <a:off x="8630151" y="893890"/>
            <a:ext cx="3355025" cy="5767156"/>
          </a:xfrm>
          <a:prstGeom prst="rect">
            <a:avLst/>
          </a:prstGeom>
          <a:noFill/>
        </p:spPr>
        <p:txBody>
          <a:bodyPr wrap="square" rtlCol="0">
            <a:spAutoFit/>
          </a:bodyPr>
          <a:lstStyle/>
          <a:p>
            <a:pPr marL="0" marR="0" algn="ctr">
              <a:lnSpc>
                <a:spcPct val="107000"/>
              </a:lnSpc>
              <a:spcBef>
                <a:spcPts val="0"/>
              </a:spcBef>
              <a:spcAft>
                <a:spcPts val="800"/>
              </a:spcAft>
            </a:pPr>
            <a:r>
              <a:rPr lang="en-US" sz="2000" i="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C</a:t>
            </a:r>
            <a:r>
              <a:rPr lang="en-US" sz="2000" i="1"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ompassion challenges us to weep with those in tears.</a:t>
            </a:r>
            <a:endPar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“We all are sharing a great loss.  It is not shameful to cry about the destructive loss of our homes and belongings.  Our brave husbands are risking their lives to save our country.  Our children are confused and frightened. One day soon may this weeping and sadness end in joyful song and dancing.  We hopefully pray.”</a:t>
            </a:r>
          </a:p>
        </p:txBody>
      </p:sp>
      <p:pic>
        <p:nvPicPr>
          <p:cNvPr id="8" name="Picture 7" descr="Two young children wearing beanies and coats look through a dirty train window with a worried woman in the background.">
            <a:extLst>
              <a:ext uri="{FF2B5EF4-FFF2-40B4-BE49-F238E27FC236}">
                <a16:creationId xmlns:a16="http://schemas.microsoft.com/office/drawing/2014/main" id="{56C8CBBB-70EC-4D8D-A0BE-359CD49414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42" y="1482978"/>
            <a:ext cx="8158185" cy="4588979"/>
          </a:xfrm>
          <a:prstGeom prst="rect">
            <a:avLst/>
          </a:prstGeom>
          <a:noFill/>
          <a:ln w="28575">
            <a:solidFill>
              <a:srgbClr val="FFFFFF"/>
            </a:solidFill>
          </a:ln>
        </p:spPr>
      </p:pic>
    </p:spTree>
    <p:extLst>
      <p:ext uri="{BB962C8B-B14F-4D97-AF65-F5344CB8AC3E}">
        <p14:creationId xmlns:p14="http://schemas.microsoft.com/office/powerpoint/2010/main" val="284906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10970</TotalTime>
  <Words>1105</Words>
  <Application>Microsoft Office PowerPoint</Application>
  <PresentationFormat>Widescreen</PresentationFormat>
  <Paragraphs>64</Paragraphs>
  <Slides>20</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Nova Light</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Thompson</dc:creator>
  <cp:lastModifiedBy>Betty Thompson</cp:lastModifiedBy>
  <cp:revision>36</cp:revision>
  <dcterms:created xsi:type="dcterms:W3CDTF">2021-06-30T15:36:25Z</dcterms:created>
  <dcterms:modified xsi:type="dcterms:W3CDTF">2022-04-15T15:39:34Z</dcterms:modified>
</cp:coreProperties>
</file>