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8"/>
  </p:notesMasterIdLst>
  <p:handoutMasterIdLst>
    <p:handoutMasterId r:id="rId9"/>
  </p:handoutMasterIdLst>
  <p:sldIdLst>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3725" autoAdjust="0"/>
  </p:normalViewPr>
  <p:slideViewPr>
    <p:cSldViewPr snapToGrid="0">
      <p:cViewPr varScale="1">
        <p:scale>
          <a:sx n="69" d="100"/>
          <a:sy n="69" d="100"/>
        </p:scale>
        <p:origin x="1170" y="60"/>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7/8/2023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7/8/2023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334959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9879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3.jpe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3.jpe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517960" y="4092102"/>
            <a:ext cx="3565524" cy="2384898"/>
          </a:xfrm>
        </p:spPr>
        <p:txBody>
          <a:bodyPr anchor="b" anchorCtr="0">
            <a:noAutofit/>
          </a:bodyPr>
          <a:lstStyle/>
          <a:p>
            <a:pPr rtl="0">
              <a:spcBef>
                <a:spcPts val="0"/>
              </a:spcBef>
              <a:spcAft>
                <a:spcPts val="0"/>
              </a:spcAft>
            </a:pPr>
            <a:r>
              <a:rPr lang="en-US" sz="2400" b="1" i="0" u="none" strike="noStrike" dirty="0">
                <a:solidFill>
                  <a:srgbClr val="FFFFFF"/>
                </a:solidFill>
                <a:effectLst/>
                <a:latin typeface="Arial Rounded"/>
              </a:rPr>
              <a:t>Consider a moment or time in life that you risked a “hostile stare” to respond to God’s call.</a:t>
            </a:r>
            <a:br>
              <a:rPr lang="en-US" sz="2400" b="0" dirty="0">
                <a:effectLst/>
              </a:rPr>
            </a:br>
            <a:br>
              <a:rPr lang="en-US" sz="2400" b="0" dirty="0">
                <a:effectLst/>
              </a:rPr>
            </a:br>
            <a:r>
              <a:rPr lang="en-US" sz="2400" b="1" i="0" u="none" strike="noStrike" dirty="0">
                <a:solidFill>
                  <a:srgbClr val="FFFFFF"/>
                </a:solidFill>
                <a:effectLst/>
                <a:latin typeface="Arial Rounded"/>
              </a:rPr>
              <a:t>“My yoke is easy, and my burden is light.”  What does your heart say about this?</a:t>
            </a:r>
            <a:br>
              <a:rPr lang="en-US" sz="2400" b="0" dirty="0">
                <a:effectLst/>
              </a:rPr>
            </a:br>
            <a:br>
              <a:rPr lang="en-US" sz="2400" b="0" dirty="0">
                <a:effectLst/>
              </a:rPr>
            </a:br>
            <a:r>
              <a:rPr lang="en-US" sz="2400" b="1" i="0" u="none" strike="noStrike" dirty="0">
                <a:solidFill>
                  <a:srgbClr val="FFFFFF"/>
                </a:solidFill>
                <a:effectLst/>
                <a:latin typeface="Arial Rounded"/>
              </a:rPr>
              <a:t>When you have entrusted your struggles to God, what was it like for you to surrender your vision of the desired outcome?</a:t>
            </a:r>
            <a:br>
              <a:rPr lang="en-US" sz="1050" b="0" dirty="0">
                <a:effectLst/>
              </a:rPr>
            </a:br>
            <a:br>
              <a:rPr lang="en-US" sz="1050" dirty="0"/>
            </a:br>
            <a:endParaRPr lang="en-US" sz="2800" dirty="0"/>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4" cstate="screen">
            <a:extLst>
              <a:ext uri="{28A0092B-C50C-407E-A947-70E740481C1C}">
                <a14:useLocalDpi xmlns:a14="http://schemas.microsoft.com/office/drawing/2010/main" val="0"/>
              </a:ext>
            </a:extLst>
          </a:blip>
          <a:srcRect/>
          <a:stretch/>
        </p:blipFill>
        <p:spPr>
          <a:xfrm flipV="1">
            <a:off x="8736038" y="3861584"/>
            <a:ext cx="84406" cy="283718"/>
          </a:xfrm>
        </p:spPr>
      </p:pic>
      <p:pic>
        <p:nvPicPr>
          <p:cNvPr id="7" name="Picture 6" descr="A pair of brown shoes&#10;&#10;Description automatically generated">
            <a:extLst>
              <a:ext uri="{FF2B5EF4-FFF2-40B4-BE49-F238E27FC236}">
                <a16:creationId xmlns:a16="http://schemas.microsoft.com/office/drawing/2014/main" id="{DE4192A3-5970-A16C-D731-25819B4F3DF5}"/>
              </a:ext>
            </a:extLst>
          </p:cNvPr>
          <p:cNvPicPr>
            <a:picLocks noChangeAspect="1"/>
          </p:cNvPicPr>
          <p:nvPr/>
        </p:nvPicPr>
        <p:blipFill>
          <a:blip r:embed="rId5"/>
          <a:stretch>
            <a:fillRect/>
          </a:stretch>
        </p:blipFill>
        <p:spPr>
          <a:xfrm>
            <a:off x="4749217" y="1223887"/>
            <a:ext cx="7140794" cy="4178105"/>
          </a:xfrm>
          <a:prstGeom prst="rect">
            <a:avLst/>
          </a:prstGeom>
        </p:spPr>
      </p:pic>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6"/>
          <a:stretch>
            <a:fillRect/>
          </a:stretch>
        </p:blipFill>
        <p:spPr>
          <a:xfrm>
            <a:off x="11226152" y="5693262"/>
            <a:ext cx="765671" cy="574253"/>
          </a:xfrm>
          <a:prstGeom prst="rect">
            <a:avLst/>
          </a:prstGeom>
        </p:spPr>
      </p:pic>
    </p:spTree>
    <p:extLst>
      <p:ext uri="{BB962C8B-B14F-4D97-AF65-F5344CB8AC3E}">
        <p14:creationId xmlns:p14="http://schemas.microsoft.com/office/powerpoint/2010/main" val="75281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827818" y="3635860"/>
            <a:ext cx="3834104" cy="2384898"/>
          </a:xfrm>
        </p:spPr>
        <p:txBody>
          <a:bodyPr anchor="b" anchorCtr="0">
            <a:noAutofit/>
          </a:bodyPr>
          <a:lstStyle/>
          <a:p>
            <a:pPr rtl="0">
              <a:spcBef>
                <a:spcPts val="0"/>
              </a:spcBef>
              <a:spcAft>
                <a:spcPts val="0"/>
              </a:spcAft>
            </a:pPr>
            <a:r>
              <a:rPr lang="en-US" sz="2400" b="1" i="0" u="none" strike="noStrike" dirty="0">
                <a:solidFill>
                  <a:srgbClr val="FFFFFF"/>
                </a:solidFill>
                <a:effectLst/>
                <a:latin typeface="Arial Rounded"/>
              </a:rPr>
              <a:t>How was it for you when you had to exercise your TRUST muscle and lean into what God was calling you to do?</a:t>
            </a:r>
            <a:br>
              <a:rPr lang="en-US" sz="2400" b="0" dirty="0">
                <a:effectLst/>
              </a:rPr>
            </a:br>
            <a:br>
              <a:rPr lang="en-US" sz="2400" b="0" dirty="0">
                <a:effectLst/>
              </a:rPr>
            </a:br>
            <a:r>
              <a:rPr lang="en-US" sz="2400" b="1" i="0" u="none" strike="noStrike" dirty="0">
                <a:solidFill>
                  <a:srgbClr val="FFFFFF"/>
                </a:solidFill>
                <a:effectLst/>
                <a:latin typeface="Arial Rounded"/>
              </a:rPr>
              <a:t>How do you grow in surrendering your path to God’s direction?</a:t>
            </a:r>
            <a:br>
              <a:rPr lang="en-US" sz="2400" b="0" dirty="0">
                <a:effectLst/>
              </a:rPr>
            </a:br>
            <a:br>
              <a:rPr lang="en-US" sz="2400" b="0" dirty="0">
                <a:effectLst/>
              </a:rPr>
            </a:br>
            <a:r>
              <a:rPr lang="en-US" sz="2400" b="1" i="0" u="none" strike="noStrike" dirty="0">
                <a:solidFill>
                  <a:srgbClr val="FFFFFF"/>
                </a:solidFill>
                <a:effectLst/>
                <a:latin typeface="Arial Rounded"/>
              </a:rPr>
              <a:t>Reflect on a significant moment when you felt a divine summons to embrace the call to move and live and grow in your relationship with God.</a:t>
            </a:r>
            <a:endParaRPr lang="en-US" sz="2400" dirty="0"/>
          </a:p>
        </p:txBody>
      </p:sp>
      <p:pic>
        <p:nvPicPr>
          <p:cNvPr id="8" name="Picture Placeholder 7" descr="A pair of dirty shoes&#10;&#10;Description automatically generated">
            <a:extLst>
              <a:ext uri="{FF2B5EF4-FFF2-40B4-BE49-F238E27FC236}">
                <a16:creationId xmlns:a16="http://schemas.microsoft.com/office/drawing/2014/main" id="{D184A41D-3D74-C9BB-EE63-BEB6C8DAF25E}"/>
              </a:ext>
            </a:extLst>
          </p:cNvPr>
          <p:cNvPicPr>
            <a:picLocks noGrp="1" noChangeAspect="1"/>
          </p:cNvPicPr>
          <p:nvPr>
            <p:ph type="pic" sz="quarter" idx="13"/>
          </p:nvPr>
        </p:nvPicPr>
        <p:blipFill>
          <a:blip r:embed="rId4"/>
          <a:srcRect t="5337" b="5337"/>
          <a:stretch>
            <a:fillRect/>
          </a:stretch>
        </p:blipFill>
        <p:spPr>
          <a:xfrm>
            <a:off x="599351" y="300788"/>
            <a:ext cx="6549595" cy="6027235"/>
          </a:xfrm>
        </p:spPr>
      </p:pic>
      <p:pic>
        <p:nvPicPr>
          <p:cNvPr id="3" name="Online Media 2" title="The Mindfulness Bell - Plum Village">
            <a:hlinkClick r:id="" action="ppaction://media"/>
            <a:extLst>
              <a:ext uri="{FF2B5EF4-FFF2-40B4-BE49-F238E27FC236}">
                <a16:creationId xmlns:a16="http://schemas.microsoft.com/office/drawing/2014/main" id="{4985243E-5060-7FA1-0A1F-671F78C8929C}"/>
              </a:ext>
            </a:extLst>
          </p:cNvPr>
          <p:cNvPicPr>
            <a:picLocks noRot="1" noChangeAspect="1"/>
          </p:cNvPicPr>
          <p:nvPr>
            <a:videoFile r:link="rId1"/>
          </p:nvPr>
        </p:nvPicPr>
        <p:blipFill>
          <a:blip r:embed="rId5"/>
          <a:stretch>
            <a:fillRect/>
          </a:stretch>
        </p:blipFill>
        <p:spPr>
          <a:xfrm>
            <a:off x="11209813" y="6020758"/>
            <a:ext cx="765671" cy="574253"/>
          </a:xfrm>
          <a:prstGeom prst="rect">
            <a:avLst/>
          </a:prstGeom>
        </p:spPr>
      </p:pic>
    </p:spTree>
    <p:extLst>
      <p:ext uri="{BB962C8B-B14F-4D97-AF65-F5344CB8AC3E}">
        <p14:creationId xmlns:p14="http://schemas.microsoft.com/office/powerpoint/2010/main" val="79209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654162" y="3429000"/>
            <a:ext cx="3565524" cy="2384898"/>
          </a:xfrm>
        </p:spPr>
        <p:txBody>
          <a:bodyPr anchor="b" anchorCtr="0">
            <a:noAutofit/>
          </a:bodyPr>
          <a:lstStyle/>
          <a:p>
            <a:pPr rtl="0">
              <a:spcBef>
                <a:spcPts val="1200"/>
              </a:spcBef>
              <a:spcAft>
                <a:spcPts val="0"/>
              </a:spcAft>
            </a:pPr>
            <a:r>
              <a:rPr lang="en-US" sz="2400" b="1" i="0" u="none" strike="noStrike" dirty="0">
                <a:solidFill>
                  <a:srgbClr val="FFFFFF"/>
                </a:solidFill>
                <a:effectLst/>
                <a:latin typeface="Arial Rounded"/>
              </a:rPr>
              <a:t>How is recognizing your limitations and embracing humility opening you to grow more free?</a:t>
            </a:r>
            <a:br>
              <a:rPr lang="en-US" sz="2400" b="1" i="0" u="none" strike="noStrike" dirty="0">
                <a:solidFill>
                  <a:srgbClr val="FFFFFF"/>
                </a:solidFill>
                <a:effectLst/>
                <a:latin typeface="Arial Rounded"/>
              </a:rPr>
            </a:br>
            <a:br>
              <a:rPr lang="en-US" sz="2400" b="0" dirty="0">
                <a:effectLst/>
              </a:rPr>
            </a:br>
            <a:r>
              <a:rPr lang="en-US" sz="2400" b="1" i="0" u="none" strike="noStrike" dirty="0">
                <a:solidFill>
                  <a:srgbClr val="FFFFFF"/>
                </a:solidFill>
                <a:effectLst/>
                <a:latin typeface="Arial Rounded"/>
              </a:rPr>
              <a:t>Where are you on the continuum of little ones to learned ones?  What would it take to move?</a:t>
            </a:r>
            <a:br>
              <a:rPr lang="en-US" sz="2400" b="1" i="0" u="none" strike="noStrike" dirty="0">
                <a:solidFill>
                  <a:srgbClr val="FFFFFF"/>
                </a:solidFill>
                <a:effectLst/>
                <a:latin typeface="Arial Rounded"/>
              </a:rPr>
            </a:br>
            <a:br>
              <a:rPr lang="en-US" sz="2400" b="0" dirty="0">
                <a:effectLst/>
              </a:rPr>
            </a:br>
            <a:r>
              <a:rPr lang="en-US" sz="2400" b="1" i="0" u="none" strike="noStrike" dirty="0">
                <a:solidFill>
                  <a:srgbClr val="FFFFFF"/>
                </a:solidFill>
                <a:effectLst/>
                <a:latin typeface="Arial Rounded"/>
              </a:rPr>
              <a:t>What makes it hard for you to surrender your autonomy and let God hold you? </a:t>
            </a:r>
            <a:endParaRPr lang="en-US" sz="2400" dirty="0"/>
          </a:p>
        </p:txBody>
      </p:sp>
      <p:pic>
        <p:nvPicPr>
          <p:cNvPr id="6" name="Picture 5" descr="A group of children smiling&#10;&#10;Description automatically generated">
            <a:extLst>
              <a:ext uri="{FF2B5EF4-FFF2-40B4-BE49-F238E27FC236}">
                <a16:creationId xmlns:a16="http://schemas.microsoft.com/office/drawing/2014/main" id="{6A65D85C-B5C4-2BBA-1657-B7A534EB5B43}"/>
              </a:ext>
            </a:extLst>
          </p:cNvPr>
          <p:cNvPicPr>
            <a:picLocks noChangeAspect="1"/>
          </p:cNvPicPr>
          <p:nvPr/>
        </p:nvPicPr>
        <p:blipFill>
          <a:blip r:embed="rId4"/>
          <a:stretch>
            <a:fillRect/>
          </a:stretch>
        </p:blipFill>
        <p:spPr>
          <a:xfrm>
            <a:off x="4904509" y="1279527"/>
            <a:ext cx="6874900" cy="4298945"/>
          </a:xfrm>
          <a:prstGeom prst="rect">
            <a:avLst/>
          </a:prstGeom>
        </p:spPr>
      </p:pic>
      <p:pic>
        <p:nvPicPr>
          <p:cNvPr id="3" name="Online Media 2" title="The Mindfulness Bell - Plum Village">
            <a:hlinkClick r:id="" action="ppaction://media"/>
            <a:extLst>
              <a:ext uri="{FF2B5EF4-FFF2-40B4-BE49-F238E27FC236}">
                <a16:creationId xmlns:a16="http://schemas.microsoft.com/office/drawing/2014/main" id="{B55C4202-C741-E559-74CA-DDAE77015FCC}"/>
              </a:ext>
            </a:extLst>
          </p:cNvPr>
          <p:cNvPicPr>
            <a:picLocks noRot="1" noChangeAspect="1"/>
          </p:cNvPicPr>
          <p:nvPr>
            <a:videoFile r:link="rId1"/>
          </p:nvPr>
        </p:nvPicPr>
        <p:blipFill>
          <a:blip r:embed="rId5"/>
          <a:stretch>
            <a:fillRect/>
          </a:stretch>
        </p:blipFill>
        <p:spPr>
          <a:xfrm>
            <a:off x="11209813" y="6020758"/>
            <a:ext cx="765671" cy="574253"/>
          </a:xfrm>
          <a:prstGeom prst="rect">
            <a:avLst/>
          </a:prstGeom>
        </p:spPr>
      </p:pic>
    </p:spTree>
    <p:extLst>
      <p:ext uri="{BB962C8B-B14F-4D97-AF65-F5344CB8AC3E}">
        <p14:creationId xmlns:p14="http://schemas.microsoft.com/office/powerpoint/2010/main" val="323517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{F68CF5C6-133F-4E97-BE71-0F44E19F34B1}tf33713516_win32</Template>
  <TotalTime>58</TotalTime>
  <Words>196</Words>
  <Application>Microsoft Office PowerPoint</Application>
  <PresentationFormat>Widescreen</PresentationFormat>
  <Paragraphs>6</Paragraphs>
  <Slides>3</Slides>
  <Notes>3</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vt:lpstr>
      <vt:lpstr>Calibri</vt:lpstr>
      <vt:lpstr>Gill Sans MT</vt:lpstr>
      <vt:lpstr>Walbaum Display</vt:lpstr>
      <vt:lpstr>3DFloatVTI</vt:lpstr>
      <vt:lpstr>Consider a moment or time in life that you risked a “hostile stare” to respond to God’s call.  “My yoke is easy, and my burden is light.”  What does your heart say about this?  When you have entrusted your struggles to God, what was it like for you to surrender your vision of the desired outcome?  </vt:lpstr>
      <vt:lpstr>How was it for you when you had to exercise your TRUST muscle and lean into what God was calling you to do?  How do you grow in surrendering your path to God’s direction?  Reflect on a significant moment when you felt a divine summons to embrace the call to move and live and grow in your relationship with God.</vt:lpstr>
      <vt:lpstr>How is recognizing your limitations and embracing humility opening you to grow more free?  Where are you on the continuum of little ones to learned ones?  What would it take to move?  What makes it hard for you to surrender your autonomy and let God hold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a moment or time in life that you risked a “hostile stare” to respond to God’s call.  “My yoke is easy, and my burden is light.”  What does your heart say about this?  When you have entrusted your struggles to God, what was it like for you to surrender your vision of the desired outcome?</dc:title>
  <dc:creator>Peg Duchesne</dc:creator>
  <cp:lastModifiedBy>Betty Thompson</cp:lastModifiedBy>
  <cp:revision>2</cp:revision>
  <dcterms:created xsi:type="dcterms:W3CDTF">2023-07-08T17:24:22Z</dcterms:created>
  <dcterms:modified xsi:type="dcterms:W3CDTF">2023-07-09T01:04:02Z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